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6" r:id="rId3"/>
    <p:sldId id="257" r:id="rId4"/>
    <p:sldId id="262" r:id="rId5"/>
    <p:sldId id="261" r:id="rId6"/>
    <p:sldId id="263" r:id="rId7"/>
    <p:sldId id="264" r:id="rId8"/>
    <p:sldId id="273" r:id="rId9"/>
    <p:sldId id="265" r:id="rId10"/>
    <p:sldId id="266" r:id="rId11"/>
    <p:sldId id="267" r:id="rId12"/>
    <p:sldId id="268" r:id="rId13"/>
    <p:sldId id="269" r:id="rId14"/>
    <p:sldId id="270" r:id="rId15"/>
    <p:sldId id="274" r:id="rId16"/>
    <p:sldId id="275" r:id="rId17"/>
    <p:sldId id="278" r:id="rId18"/>
    <p:sldId id="271" r:id="rId19"/>
    <p:sldId id="272" r:id="rId20"/>
    <p:sldId id="276" r:id="rId21"/>
    <p:sldId id="277" r:id="rId22"/>
    <p:sldId id="279" r:id="rId23"/>
    <p:sldId id="280" r:id="rId24"/>
    <p:sldId id="281" r:id="rId25"/>
    <p:sldId id="282" r:id="rId2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F91345-EEDC-6A69-13CA-9FE4140A7A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xmlns="" id="{DE25A449-F565-B698-2F3A-E92DA6854E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xmlns="" id="{9D73CD07-854C-3E18-135F-96A850EEE653}"/>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5" name="Footer Placeholder 4">
            <a:extLst>
              <a:ext uri="{FF2B5EF4-FFF2-40B4-BE49-F238E27FC236}">
                <a16:creationId xmlns:a16="http://schemas.microsoft.com/office/drawing/2014/main" xmlns="" id="{66F3AB2D-B761-2B24-8FD5-1A0801F5EA56}"/>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B3FB21F5-4D8F-DEB7-05B4-8AE578E9D9DC}"/>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1783189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222A60-943F-B255-C72B-18B317FC097F}"/>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D16CACB0-BA9B-ECA6-0F2E-7096CA329C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BBBE2EA2-9BA7-75B7-E37F-8EAD095C4BBE}"/>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5" name="Footer Placeholder 4">
            <a:extLst>
              <a:ext uri="{FF2B5EF4-FFF2-40B4-BE49-F238E27FC236}">
                <a16:creationId xmlns:a16="http://schemas.microsoft.com/office/drawing/2014/main" xmlns="" id="{C04B4136-42E7-4F08-D049-C709F45D9EA1}"/>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26E9F9B7-B14D-A2DF-C996-45550EBDFBC7}"/>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258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CB9FF5-F884-F4B5-AE0F-250B51CB6E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EC2FBD60-173C-DF0A-6B63-96D6882D47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58CE120A-47A2-A52A-D96D-90511B63E59B}"/>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5" name="Footer Placeholder 4">
            <a:extLst>
              <a:ext uri="{FF2B5EF4-FFF2-40B4-BE49-F238E27FC236}">
                <a16:creationId xmlns:a16="http://schemas.microsoft.com/office/drawing/2014/main" xmlns="" id="{919FF7CB-9917-53AE-FD11-BCB14B0551F9}"/>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DFEDEE9A-880C-3521-4411-74585EB4FCAD}"/>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11289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AD899-7357-DE94-4FEB-27313848D6B3}"/>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B09FF8E1-AC08-7171-3B00-751129EC78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2F1C3A30-B0F4-0D00-8986-B0B57489504C}"/>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5" name="Footer Placeholder 4">
            <a:extLst>
              <a:ext uri="{FF2B5EF4-FFF2-40B4-BE49-F238E27FC236}">
                <a16:creationId xmlns:a16="http://schemas.microsoft.com/office/drawing/2014/main" xmlns="" id="{06726A9B-4525-FE2D-6275-FD40A2330CEE}"/>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D4407EAC-E617-5894-92BA-AA8897EB6F0D}"/>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232961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9A3209-D48A-9B2D-FB9D-30DD4B0D24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xmlns="" id="{63C69B1F-4B3A-6935-0280-CB8FA4DB1A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D05C83B-A0D9-5485-2657-539F470E4BB0}"/>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5" name="Footer Placeholder 4">
            <a:extLst>
              <a:ext uri="{FF2B5EF4-FFF2-40B4-BE49-F238E27FC236}">
                <a16:creationId xmlns:a16="http://schemas.microsoft.com/office/drawing/2014/main" xmlns="" id="{A4F7D0BD-5869-A690-42D5-FA6F70D8F97C}"/>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AB219ED3-CBBC-2BC2-E1BC-1F63170F4C24}"/>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3358721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99140-8721-D4CE-B9D2-32E0F97E67CA}"/>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5D19693B-4CC2-0729-916A-7FD3E4DB54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xmlns="" id="{D9541CA9-1043-545B-DB14-17045607D6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xmlns="" id="{BA7DDF28-10A5-FBF9-3CD0-2735148F5052}"/>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6" name="Footer Placeholder 5">
            <a:extLst>
              <a:ext uri="{FF2B5EF4-FFF2-40B4-BE49-F238E27FC236}">
                <a16:creationId xmlns:a16="http://schemas.microsoft.com/office/drawing/2014/main" xmlns="" id="{02351D4F-C462-E4B1-A842-CA26B65D86BA}"/>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7F8B695C-675E-172C-B8B4-935B45488C7C}"/>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303368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B401F9-E2E7-3A73-8E80-F43D2CF20176}"/>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58CE873E-4E67-150D-923D-5818886263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4B449CD-07A9-E9C2-904F-D57721B69D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xmlns="" id="{CBC904F9-12D2-5F0B-5DA1-83264CBD15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C492090-F497-5966-BCF8-F47798C14F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xmlns="" id="{66B34AAF-A1D5-14C8-8812-FCD67D85628E}"/>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8" name="Footer Placeholder 7">
            <a:extLst>
              <a:ext uri="{FF2B5EF4-FFF2-40B4-BE49-F238E27FC236}">
                <a16:creationId xmlns:a16="http://schemas.microsoft.com/office/drawing/2014/main" xmlns="" id="{D828D0B6-6A96-77DB-8425-72C249FDBC0C}"/>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xmlns="" id="{AF89C3D1-7A56-C8BA-B9F7-019240B1BC81}"/>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3060160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27E47-194B-557D-5D67-2413D7555A1E}"/>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xmlns="" id="{B9BE193E-70DF-8971-F5CC-92D6A71953E8}"/>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4" name="Footer Placeholder 3">
            <a:extLst>
              <a:ext uri="{FF2B5EF4-FFF2-40B4-BE49-F238E27FC236}">
                <a16:creationId xmlns:a16="http://schemas.microsoft.com/office/drawing/2014/main" xmlns="" id="{8B9807BA-EC3D-514A-3983-B71A8E3A18A8}"/>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xmlns="" id="{404CD9D4-6945-D71B-053D-30859F0049B5}"/>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4125853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61FA887-8827-ACF5-58AF-7BE2B1E3EE8F}"/>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3" name="Footer Placeholder 2">
            <a:extLst>
              <a:ext uri="{FF2B5EF4-FFF2-40B4-BE49-F238E27FC236}">
                <a16:creationId xmlns:a16="http://schemas.microsoft.com/office/drawing/2014/main" xmlns="" id="{932AFC9C-1FEC-D5E3-EFEC-1DD1CA7C279F}"/>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xmlns="" id="{9C2CFA2A-B17F-1512-9E11-1A68AAE3C548}"/>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3906881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34ABA1-CCF9-5B1E-D056-3C3859628F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76BABE6B-6201-5C14-FBE8-E5478F188D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xmlns="" id="{0994EFC9-BA13-E761-6DFC-372A28A87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8BFE8FE-4EFF-EB91-470A-78BACEB005B8}"/>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6" name="Footer Placeholder 5">
            <a:extLst>
              <a:ext uri="{FF2B5EF4-FFF2-40B4-BE49-F238E27FC236}">
                <a16:creationId xmlns:a16="http://schemas.microsoft.com/office/drawing/2014/main" xmlns="" id="{ED6D9D66-F5A5-4C9D-D276-5D83CD72FDDB}"/>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D6395250-EC7E-CEEC-EE29-9AF594385E82}"/>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413356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C4C4E4-AF81-E1E9-1441-D772A5ED64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xmlns="" id="{42DF86D5-5E9B-45D0-F643-AB2479EBF3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xmlns="" id="{1ABE4821-A26B-596A-142D-8382457510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0797CD2-54FE-FAB3-C2F9-AAD4373E9331}"/>
              </a:ext>
            </a:extLst>
          </p:cNvPr>
          <p:cNvSpPr>
            <a:spLocks noGrp="1"/>
          </p:cNvSpPr>
          <p:nvPr>
            <p:ph type="dt" sz="half" idx="10"/>
          </p:nvPr>
        </p:nvSpPr>
        <p:spPr/>
        <p:txBody>
          <a:bodyPr/>
          <a:lstStyle/>
          <a:p>
            <a:fld id="{975C02CF-8045-45FA-8296-D6588ADFFB8A}" type="datetimeFigureOut">
              <a:rPr lang="ru-RU" smtClean="0"/>
              <a:t>23.08.2022</a:t>
            </a:fld>
            <a:endParaRPr lang="ru-RU"/>
          </a:p>
        </p:txBody>
      </p:sp>
      <p:sp>
        <p:nvSpPr>
          <p:cNvPr id="6" name="Footer Placeholder 5">
            <a:extLst>
              <a:ext uri="{FF2B5EF4-FFF2-40B4-BE49-F238E27FC236}">
                <a16:creationId xmlns:a16="http://schemas.microsoft.com/office/drawing/2014/main" xmlns="" id="{A675F761-8E59-4DEB-8DB8-76E40FCF2EBC}"/>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4BC3BFFB-E13D-EE60-1BD8-4F2E7B527158}"/>
              </a:ext>
            </a:extLst>
          </p:cNvPr>
          <p:cNvSpPr>
            <a:spLocks noGrp="1"/>
          </p:cNvSpPr>
          <p:nvPr>
            <p:ph type="sldNum" sz="quarter" idx="12"/>
          </p:nvPr>
        </p:nvSpPr>
        <p:spPr/>
        <p:txBody>
          <a:bodyPr/>
          <a:lstStyle/>
          <a:p>
            <a:fld id="{E6F05A3E-EE33-4C8B-82F2-4EBE90ECAFC3}" type="slidenum">
              <a:rPr lang="ru-RU" smtClean="0"/>
              <a:t>‹#›</a:t>
            </a:fld>
            <a:endParaRPr lang="ru-RU"/>
          </a:p>
        </p:txBody>
      </p:sp>
    </p:spTree>
    <p:extLst>
      <p:ext uri="{BB962C8B-B14F-4D97-AF65-F5344CB8AC3E}">
        <p14:creationId xmlns:p14="http://schemas.microsoft.com/office/powerpoint/2010/main" val="221028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6656108-206B-4989-CBC9-89494D96A7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8053A347-59DC-7AB7-1B27-2A211DB89A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464A0E1A-F56F-A159-4887-2A0B5532F2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C02CF-8045-45FA-8296-D6588ADFFB8A}" type="datetimeFigureOut">
              <a:rPr lang="ru-RU" smtClean="0"/>
              <a:t>23.08.2022</a:t>
            </a:fld>
            <a:endParaRPr lang="ru-RU"/>
          </a:p>
        </p:txBody>
      </p:sp>
      <p:sp>
        <p:nvSpPr>
          <p:cNvPr id="5" name="Footer Placeholder 4">
            <a:extLst>
              <a:ext uri="{FF2B5EF4-FFF2-40B4-BE49-F238E27FC236}">
                <a16:creationId xmlns:a16="http://schemas.microsoft.com/office/drawing/2014/main" xmlns="" id="{4E46CB66-60CA-1DCF-FEBF-60BE97313C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xmlns="" id="{1C98D17C-D075-EB58-FEE4-44FEE1384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05A3E-EE33-4C8B-82F2-4EBE90ECAFC3}" type="slidenum">
              <a:rPr lang="ru-RU" smtClean="0"/>
              <a:t>‹#›</a:t>
            </a:fld>
            <a:endParaRPr lang="ru-RU"/>
          </a:p>
        </p:txBody>
      </p:sp>
      <p:pic>
        <p:nvPicPr>
          <p:cNvPr id="7" name="Рисунок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329748" y="6206288"/>
            <a:ext cx="754036" cy="540000"/>
          </a:xfrm>
          <a:prstGeom prst="rect">
            <a:avLst/>
          </a:prstGeom>
        </p:spPr>
      </p:pic>
    </p:spTree>
    <p:extLst>
      <p:ext uri="{BB962C8B-B14F-4D97-AF65-F5344CB8AC3E}">
        <p14:creationId xmlns:p14="http://schemas.microsoft.com/office/powerpoint/2010/main" val="3904511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912548" y="2561935"/>
            <a:ext cx="10428045" cy="1446522"/>
          </a:xfrm>
          <a:prstGeom prst="rect">
            <a:avLst/>
          </a:prstGeom>
          <a:noFill/>
        </p:spPr>
        <p:txBody>
          <a:bodyPr wrap="square" lIns="91413" tIns="45706" rIns="91413" bIns="45706">
            <a:spAutoFit/>
          </a:bodyPr>
          <a:lstStyle/>
          <a:p>
            <a:pPr algn="ctr"/>
            <a:r>
              <a:rPr lang="ru-RU" sz="4400" b="1" dirty="0">
                <a:ln w="10541" cmpd="sng">
                  <a:solidFill>
                    <a:schemeClr val="accent1">
                      <a:shade val="88000"/>
                      <a:satMod val="110000"/>
                    </a:schemeClr>
                  </a:solidFill>
                  <a:prstDash val="solid"/>
                </a:ln>
                <a:solidFill>
                  <a:srgbClr val="002060"/>
                </a:solidFill>
                <a:latin typeface="Times New Roman" panose="02020603050405020304" pitchFamily="18" charset="0"/>
                <a:cs typeface="Times New Roman" panose="02020603050405020304" pitchFamily="18" charset="0"/>
              </a:rPr>
              <a:t>ЭТИКА ПРОФЕССИОНАЛЬНОГО БУХГАЛТЕРА И АУДИТОРА</a:t>
            </a:r>
            <a:endParaRPr lang="ru-RU" sz="4400" b="1" dirty="0">
              <a:ln w="10541" cmpd="sng">
                <a:solidFill>
                  <a:schemeClr val="accent1">
                    <a:shade val="88000"/>
                    <a:satMod val="110000"/>
                  </a:schemeClr>
                </a:solidFill>
                <a:prstDash val="solid"/>
              </a:ln>
              <a:solidFill>
                <a:srgbClr val="002060"/>
              </a:solidFill>
            </a:endParaRPr>
          </a:p>
        </p:txBody>
      </p:sp>
      <p:sp>
        <p:nvSpPr>
          <p:cNvPr id="4" name="Прямоугольник 3"/>
          <p:cNvSpPr/>
          <p:nvPr/>
        </p:nvSpPr>
        <p:spPr>
          <a:xfrm>
            <a:off x="272143" y="5008994"/>
            <a:ext cx="6096000" cy="1477328"/>
          </a:xfrm>
          <a:prstGeom prst="rect">
            <a:avLst/>
          </a:prstGeom>
        </p:spPr>
        <p:txBody>
          <a:bodyPr>
            <a:spAutoFit/>
          </a:bodyPr>
          <a:lstStyle/>
          <a:p>
            <a:r>
              <a:rPr lang="ru-RU" dirty="0">
                <a:latin typeface="Times New Roman" panose="02020603050405020304" pitchFamily="18" charset="0"/>
                <a:cs typeface="Times New Roman" panose="02020603050405020304" pitchFamily="18" charset="0"/>
              </a:rPr>
              <a:t>Каирбеков Бауржан Зекенович, кандидат юридических наук, преподаватель в области национальной и международной сертификации бухгалтеров, практикующий юрист, лучший преподаватель в РК по Гражданскому Праву 2013-2014 гг., лектор Учебного центра «Зерде»</a:t>
            </a:r>
          </a:p>
        </p:txBody>
      </p:sp>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72534" y="131336"/>
            <a:ext cx="1508072" cy="1080000"/>
          </a:xfrm>
          <a:prstGeom prst="rect">
            <a:avLst/>
          </a:prstGeom>
        </p:spPr>
      </p:pic>
      <p:sp>
        <p:nvSpPr>
          <p:cNvPr id="14" name="Прямоугольник 13"/>
          <p:cNvSpPr/>
          <p:nvPr/>
        </p:nvSpPr>
        <p:spPr>
          <a:xfrm>
            <a:off x="6864278" y="666947"/>
            <a:ext cx="3515217" cy="369304"/>
          </a:xfrm>
          <a:prstGeom prst="rect">
            <a:avLst/>
          </a:prstGeom>
          <a:noFill/>
        </p:spPr>
        <p:txBody>
          <a:bodyPr wrap="square" lIns="91413" tIns="45706" rIns="91413" bIns="45706">
            <a:spAutoFit/>
          </a:bodyPr>
          <a:lstStyle/>
          <a:p>
            <a:pPr algn="ctr"/>
            <a:r>
              <a:rPr lang="kk-KZ" b="1" dirty="0" smtClean="0">
                <a:ln w="10541" cmpd="sng">
                  <a:solidFill>
                    <a:schemeClr val="accent1">
                      <a:shade val="88000"/>
                      <a:satMod val="110000"/>
                    </a:schemeClr>
                  </a:solidFill>
                  <a:prstDash val="solid"/>
                </a:ln>
                <a:solidFill>
                  <a:srgbClr val="002060"/>
                </a:solidFill>
                <a:latin typeface="Times New Roman" panose="02020603050405020304" pitchFamily="18" charset="0"/>
                <a:cs typeface="Times New Roman" panose="02020603050405020304" pitchFamily="18" charset="0"/>
              </a:rPr>
              <a:t>Учебный центр </a:t>
            </a:r>
            <a:r>
              <a:rPr lang="ru-RU" b="1" dirty="0" smtClean="0">
                <a:ln w="10541" cmpd="sng">
                  <a:solidFill>
                    <a:schemeClr val="accent1">
                      <a:shade val="88000"/>
                      <a:satMod val="110000"/>
                    </a:schemeClr>
                  </a:solidFill>
                  <a:prstDash val="solid"/>
                </a:ln>
                <a:solidFill>
                  <a:srgbClr val="002060"/>
                </a:solidFill>
                <a:latin typeface="Times New Roman" panose="02020603050405020304" pitchFamily="18" charset="0"/>
                <a:cs typeface="Times New Roman" panose="02020603050405020304" pitchFamily="18" charset="0"/>
              </a:rPr>
              <a:t>«Зерде»</a:t>
            </a:r>
            <a:endParaRPr lang="ru-RU" b="1" dirty="0">
              <a:ln w="10541" cmpd="sng">
                <a:solidFill>
                  <a:schemeClr val="accent1">
                    <a:shade val="88000"/>
                    <a:satMod val="110000"/>
                  </a:schemeClr>
                </a:solidFill>
                <a:prstDash val="solid"/>
              </a:ln>
              <a:solidFill>
                <a:srgbClr val="002060"/>
              </a:solidFill>
            </a:endParaRPr>
          </a:p>
        </p:txBody>
      </p:sp>
      <p:sp>
        <p:nvSpPr>
          <p:cNvPr id="15" name="Прямоугольник 14"/>
          <p:cNvSpPr/>
          <p:nvPr/>
        </p:nvSpPr>
        <p:spPr>
          <a:xfrm>
            <a:off x="1562534" y="676165"/>
            <a:ext cx="3515217" cy="369304"/>
          </a:xfrm>
          <a:prstGeom prst="rect">
            <a:avLst/>
          </a:prstGeom>
          <a:noFill/>
        </p:spPr>
        <p:txBody>
          <a:bodyPr wrap="square" lIns="91413" tIns="45706" rIns="91413" bIns="45706">
            <a:spAutoFit/>
          </a:bodyPr>
          <a:lstStyle/>
          <a:p>
            <a:pPr algn="ctr"/>
            <a:r>
              <a:rPr lang="kk-KZ" b="1" dirty="0">
                <a:ln w="10541" cmpd="sng">
                  <a:solidFill>
                    <a:schemeClr val="accent1">
                      <a:shade val="88000"/>
                      <a:satMod val="110000"/>
                    </a:schemeClr>
                  </a:solidFill>
                  <a:prstDash val="solid"/>
                </a:ln>
                <a:solidFill>
                  <a:srgbClr val="002060"/>
                </a:solidFill>
                <a:latin typeface="Times New Roman" panose="02020603050405020304" pitchFamily="18" charset="0"/>
                <a:cs typeface="Times New Roman" panose="02020603050405020304" pitchFamily="18" charset="0"/>
              </a:rPr>
              <a:t>Оқу орталығы «Зерде»</a:t>
            </a:r>
            <a:endParaRPr lang="ru-RU" b="1" dirty="0">
              <a:ln w="10541" cmpd="sng">
                <a:solidFill>
                  <a:schemeClr val="accent1">
                    <a:shade val="88000"/>
                    <a:satMod val="110000"/>
                  </a:schemeClr>
                </a:solidFill>
                <a:prstDash val="solid"/>
              </a:ln>
              <a:solidFill>
                <a:srgbClr val="002060"/>
              </a:solidFill>
            </a:endParaRPr>
          </a:p>
        </p:txBody>
      </p:sp>
    </p:spTree>
    <p:custDataLst>
      <p:tags r:id="rId1"/>
    </p:custDataLst>
    <p:extLst>
      <p:ext uri="{BB962C8B-B14F-4D97-AF65-F5344CB8AC3E}">
        <p14:creationId xmlns:p14="http://schemas.microsoft.com/office/powerpoint/2010/main" val="2955141095"/>
      </p:ext>
    </p:extLst>
  </p:cSld>
  <p:clrMapOvr>
    <a:masterClrMapping/>
  </p:clrMapOvr>
  <mc:AlternateContent xmlns:mc="http://schemas.openxmlformats.org/markup-compatibility/2006" xmlns:p14="http://schemas.microsoft.com/office/powerpoint/2010/main">
    <mc:Choice Requires="p14">
      <p:transition spd="slow" p14:dur="2000" advTm="8662"/>
    </mc:Choice>
    <mc:Fallback xmlns="">
      <p:transition spd="slow" advTm="86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randombar(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1AD49C-80B6-3178-2827-9F07F57B5B6C}"/>
              </a:ext>
            </a:extLst>
          </p:cNvPr>
          <p:cNvSpPr>
            <a:spLocks noGrp="1"/>
          </p:cNvSpPr>
          <p:nvPr>
            <p:ph type="title"/>
          </p:nvPr>
        </p:nvSpPr>
        <p:spPr>
          <a:xfrm>
            <a:off x="166255" y="110836"/>
            <a:ext cx="11845636" cy="803564"/>
          </a:xfrm>
        </p:spPr>
        <p:txBody>
          <a:bodyPr>
            <a:normAutofit/>
          </a:bodyPr>
          <a:lstStyle/>
          <a:p>
            <a:pPr indent="252000" algn="ctr">
              <a:lnSpc>
                <a:spcPct val="100000"/>
              </a:lnSpc>
            </a:pPr>
            <a:r>
              <a:rPr lang="ru-RU" sz="2800" b="1" dirty="0">
                <a:latin typeface="Times New Roman" panose="02020603050405020304" pitchFamily="18" charset="0"/>
                <a:cs typeface="Times New Roman" panose="02020603050405020304" pitchFamily="18" charset="0"/>
              </a:rPr>
              <a:t>ФУНДАМЕНТАЛЬНЫЕ ПРИНЦИПЫ ЭТИКИ</a:t>
            </a:r>
          </a:p>
        </p:txBody>
      </p:sp>
      <p:sp>
        <p:nvSpPr>
          <p:cNvPr id="3" name="Content Placeholder 2">
            <a:extLst>
              <a:ext uri="{FF2B5EF4-FFF2-40B4-BE49-F238E27FC236}">
                <a16:creationId xmlns:a16="http://schemas.microsoft.com/office/drawing/2014/main" xmlns="" id="{63FA8F90-5AAD-698D-3A85-DAA761DC85D2}"/>
              </a:ext>
            </a:extLst>
          </p:cNvPr>
          <p:cNvSpPr>
            <a:spLocks noGrp="1"/>
          </p:cNvSpPr>
          <p:nvPr>
            <p:ph idx="1"/>
          </p:nvPr>
        </p:nvSpPr>
        <p:spPr>
          <a:xfrm>
            <a:off x="166255" y="1011382"/>
            <a:ext cx="11845636" cy="5846618"/>
          </a:xfrm>
        </p:spPr>
        <p:txBody>
          <a:bodyPr>
            <a:normAutofit/>
          </a:bodyPr>
          <a:lstStyle/>
          <a:p>
            <a:pPr marL="0" indent="0">
              <a:lnSpc>
                <a:spcPct val="100000"/>
              </a:lnSpc>
              <a:spcBef>
                <a:spcPts val="0"/>
              </a:spcBef>
              <a:buNone/>
            </a:pPr>
            <a:r>
              <a:rPr lang="ru-RU" sz="2400" dirty="0">
                <a:latin typeface="Times New Roman" panose="02020603050405020304" pitchFamily="18" charset="0"/>
                <a:cs typeface="Times New Roman" panose="02020603050405020304" pitchFamily="18" charset="0"/>
              </a:rPr>
              <a:t>- </a:t>
            </a:r>
            <a:r>
              <a:rPr lang="ru-RU" sz="2400" b="1" dirty="0">
                <a:solidFill>
                  <a:srgbClr val="FF0000"/>
                </a:solidFill>
                <a:latin typeface="Times New Roman" panose="02020603050405020304" pitchFamily="18" charset="0"/>
                <a:cs typeface="Times New Roman" panose="02020603050405020304" pitchFamily="18" charset="0"/>
              </a:rPr>
              <a:t>ПОРЯДОЧНОСТЬ</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честность)</a:t>
            </a:r>
            <a:r>
              <a:rPr lang="ru-RU" sz="2400" b="1" dirty="0">
                <a:solidFill>
                  <a:srgbClr val="FF0000"/>
                </a:solidFill>
                <a:latin typeface="Times New Roman" panose="02020603050405020304" pitchFamily="18" charset="0"/>
                <a:cs typeface="Times New Roman" panose="02020603050405020304" pitchFamily="18" charset="0"/>
              </a:rPr>
              <a:t>;</a:t>
            </a:r>
          </a:p>
          <a:p>
            <a:pPr marL="0" indent="252000">
              <a:lnSpc>
                <a:spcPct val="100000"/>
              </a:lnSpc>
              <a:spcBef>
                <a:spcPts val="0"/>
              </a:spcBef>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ru-RU" sz="2400" b="1" dirty="0">
                <a:solidFill>
                  <a:srgbClr val="FF0000"/>
                </a:solidFill>
                <a:latin typeface="Times New Roman" panose="02020603050405020304" pitchFamily="18" charset="0"/>
                <a:cs typeface="Times New Roman" panose="02020603050405020304" pitchFamily="18" charset="0"/>
              </a:rPr>
              <a:t>- ОБЪЕКТИВНОСТЬ;</a:t>
            </a:r>
          </a:p>
          <a:p>
            <a:pPr marL="0" indent="252000">
              <a:lnSpc>
                <a:spcPct val="100000"/>
              </a:lnSpc>
              <a:spcBef>
                <a:spcPts val="0"/>
              </a:spcBef>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ru-RU" sz="2400" b="1" dirty="0">
                <a:solidFill>
                  <a:srgbClr val="FF0000"/>
                </a:solidFill>
                <a:latin typeface="Times New Roman" panose="02020603050405020304" pitchFamily="18" charset="0"/>
                <a:cs typeface="Times New Roman" panose="02020603050405020304" pitchFamily="18" charset="0"/>
              </a:rPr>
              <a:t>- ПРОФЕССИОНАЛЬНАЯ КОМПЕТЕНТНОСТЬ и ДОЛЖНАЯ ТЩАТЕЛЬНОСТЬ;</a:t>
            </a:r>
          </a:p>
          <a:p>
            <a:pPr marL="0" indent="252000">
              <a:lnSpc>
                <a:spcPct val="100000"/>
              </a:lnSpc>
              <a:spcBef>
                <a:spcPts val="0"/>
              </a:spcBef>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ru-RU" sz="2400" b="1" dirty="0">
                <a:solidFill>
                  <a:srgbClr val="FF0000"/>
                </a:solidFill>
                <a:latin typeface="Times New Roman" panose="02020603050405020304" pitchFamily="18" charset="0"/>
                <a:cs typeface="Times New Roman" panose="02020603050405020304" pitchFamily="18" charset="0"/>
              </a:rPr>
              <a:t>- КОНФИДЕНЦИАЛЬНОСТЬ; </a:t>
            </a:r>
          </a:p>
          <a:p>
            <a:pPr marL="0" indent="252000">
              <a:lnSpc>
                <a:spcPct val="100000"/>
              </a:lnSpc>
              <a:spcBef>
                <a:spcPts val="0"/>
              </a:spcBef>
            </a:pPr>
            <a:endParaRPr lang="ru-RU" sz="2400" b="1" dirty="0">
              <a:solidFill>
                <a:srgbClr val="FF0000"/>
              </a:solidFill>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ru-RU" sz="2400" b="1" dirty="0">
                <a:solidFill>
                  <a:srgbClr val="FF0000"/>
                </a:solidFill>
                <a:latin typeface="Times New Roman" panose="02020603050405020304" pitchFamily="18" charset="0"/>
                <a:cs typeface="Times New Roman" panose="02020603050405020304" pitchFamily="18" charset="0"/>
              </a:rPr>
              <a:t>ПРОФЕССИОНАЛЬНОЕ ПОВЕДЕНИЕ.</a:t>
            </a:r>
          </a:p>
          <a:p>
            <a:pPr>
              <a:lnSpc>
                <a:spcPct val="100000"/>
              </a:lnSpc>
              <a:spcBef>
                <a:spcPts val="0"/>
              </a:spcBef>
              <a:buFontTx/>
              <a:buChar char="-"/>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b="1" dirty="0">
                <a:latin typeface="Times New Roman" panose="02020603050405020304" pitchFamily="18" charset="0"/>
                <a:cs typeface="Times New Roman" panose="02020603050405020304" pitchFamily="18" charset="0"/>
              </a:rPr>
              <a:t>Отражение в кодексе именно этих принципов связано с тем, что во многих странах бухгалтерский учет на малых и средних предприятиях </a:t>
            </a:r>
            <a:r>
              <a:rPr lang="ru-RU" sz="2000" b="1" dirty="0">
                <a:solidFill>
                  <a:srgbClr val="FF0000"/>
                </a:solidFill>
                <a:latin typeface="Times New Roman" panose="02020603050405020304" pitchFamily="18" charset="0"/>
                <a:cs typeface="Times New Roman" panose="02020603050405020304" pitchFamily="18" charset="0"/>
              </a:rPr>
              <a:t>передается на аутсорсинг </a:t>
            </a:r>
            <a:r>
              <a:rPr lang="ru-RU" sz="2000" b="1" dirty="0">
                <a:latin typeface="Times New Roman" panose="02020603050405020304" pitchFamily="18" charset="0"/>
                <a:cs typeface="Times New Roman" panose="02020603050405020304" pitchFamily="18" charset="0"/>
              </a:rPr>
              <a:t>и собственно профессиональные бухгалтеры – скорее сообщество фирм по оказанию услуг широкому спектру клиентов, а не наемные работники. Соответственно </a:t>
            </a:r>
            <a:r>
              <a:rPr lang="ru-RU" sz="2000" b="1" dirty="0">
                <a:solidFill>
                  <a:srgbClr val="FF0000"/>
                </a:solidFill>
                <a:latin typeface="Times New Roman" panose="02020603050405020304" pitchFamily="18" charset="0"/>
                <a:cs typeface="Times New Roman" panose="02020603050405020304" pitchFamily="18" charset="0"/>
              </a:rPr>
              <a:t>большинство принципов направлено на обеспечение независимости профессионального бухгалтера от клиента. </a:t>
            </a:r>
          </a:p>
          <a:p>
            <a:pPr marL="0" indent="252000">
              <a:lnSpc>
                <a:spcPct val="100000"/>
              </a:lnSpc>
              <a:spcBef>
                <a:spcPts val="0"/>
              </a:spcBef>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ru-RU" sz="2400" b="1" dirty="0">
              <a:solidFill>
                <a:srgbClr val="FF0000"/>
              </a:solidFill>
              <a:latin typeface="Times New Roman" panose="02020603050405020304" pitchFamily="18" charset="0"/>
              <a:cs typeface="Times New Roman" panose="02020603050405020304" pitchFamily="18" charset="0"/>
            </a:endParaRPr>
          </a:p>
          <a:p>
            <a:pPr marL="0" indent="252000">
              <a:lnSpc>
                <a:spcPct val="100000"/>
              </a:lnSpc>
              <a:spcBef>
                <a:spcPts val="0"/>
              </a:spcBef>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298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02FCDF-A512-7AFF-54A9-CEB834A2BF4D}"/>
              </a:ext>
            </a:extLst>
          </p:cNvPr>
          <p:cNvSpPr>
            <a:spLocks noGrp="1"/>
          </p:cNvSpPr>
          <p:nvPr>
            <p:ph type="title"/>
          </p:nvPr>
        </p:nvSpPr>
        <p:spPr>
          <a:xfrm>
            <a:off x="838200" y="365125"/>
            <a:ext cx="10515600" cy="660111"/>
          </a:xfrm>
        </p:spPr>
        <p:txBody>
          <a:bodyPr>
            <a:normAutofit/>
          </a:bodyPr>
          <a:lstStyle/>
          <a:p>
            <a:pPr indent="252000" algn="ctr">
              <a:lnSpc>
                <a:spcPct val="100000"/>
              </a:lnSpc>
            </a:pPr>
            <a:r>
              <a:rPr lang="ru-RU" sz="2400" b="1" dirty="0">
                <a:solidFill>
                  <a:srgbClr val="FF0000"/>
                </a:solidFill>
                <a:latin typeface="Times New Roman" panose="02020603050405020304" pitchFamily="18" charset="0"/>
                <a:cs typeface="Times New Roman" panose="02020603050405020304" pitchFamily="18" charset="0"/>
              </a:rPr>
              <a:t>ПОРЯДОЧНОСТЬ</a:t>
            </a:r>
            <a:r>
              <a:rPr lang="en-US" sz="2400" b="1" dirty="0">
                <a:solidFill>
                  <a:srgbClr val="FF0000"/>
                </a:solidFill>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ЧЕСТНОСТЬ</a:t>
            </a:r>
            <a:r>
              <a:rPr lang="ru-RU" sz="2400" b="1"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xmlns="" id="{B4E4E4CE-9D7F-760B-C9A1-707E53AC3789}"/>
              </a:ext>
            </a:extLst>
          </p:cNvPr>
          <p:cNvSpPr>
            <a:spLocks noGrp="1"/>
          </p:cNvSpPr>
          <p:nvPr>
            <p:ph idx="1"/>
          </p:nvPr>
        </p:nvSpPr>
        <p:spPr>
          <a:xfrm>
            <a:off x="207817" y="1357745"/>
            <a:ext cx="11845637" cy="5320146"/>
          </a:xfrm>
        </p:spPr>
        <p:txBody>
          <a:bodyPr>
            <a:normAutofit/>
          </a:bodyPr>
          <a:lstStyle/>
          <a:p>
            <a:pPr marL="0" indent="252000" algn="just">
              <a:lnSpc>
                <a:spcPct val="100000"/>
              </a:lnSpc>
              <a:spcBef>
                <a:spcPts val="0"/>
              </a:spcBef>
            </a:pPr>
            <a:r>
              <a:rPr lang="ru-RU" sz="2400" b="1" dirty="0">
                <a:latin typeface="Times New Roman" panose="02020603050405020304" pitchFamily="18" charset="0"/>
                <a:cs typeface="Times New Roman" panose="02020603050405020304" pitchFamily="18" charset="0"/>
              </a:rPr>
              <a:t>Профессиональный бухгалтер должен быть откровенен и честен во всех профессиональных и деловых отношениях. </a:t>
            </a: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Это не только отсутствие лжи, но и отсутствие умолчания и обязательство действовать прямо, а не искать обходные пути. </a:t>
            </a: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В частности, данный принцип стоит рассматривать как отсутствие сознательной связи профессионального бухгалтера с неполной, лживой или вводящей в заблуждение информацией. Это может касаться не только отчетности, содержащей недостоверную информацию, но и рекламного объявления, содержащего, например, обещание составить годовую отчетность любой компании за один день. </a:t>
            </a: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Качественная информация, с точки зрения Кодекса этики, не должна содержать неясностей, пропусков, необдуманных заявлений и тому подобное. Если профессиональный бухгалтер неосознанно оказался связанным с такой информацией, внесение в нее изменений снимает с него ответственность за такой поступок. </a:t>
            </a:r>
          </a:p>
          <a:p>
            <a:pPr marL="0" indent="0">
              <a:lnSpc>
                <a:spcPct val="100000"/>
              </a:lnSpc>
              <a:spcBef>
                <a:spcPts val="0"/>
              </a:spcBef>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8732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1D8EE1-48BC-0C44-BD1C-BE05D8190F5D}"/>
              </a:ext>
            </a:extLst>
          </p:cNvPr>
          <p:cNvSpPr>
            <a:spLocks noGrp="1"/>
          </p:cNvSpPr>
          <p:nvPr>
            <p:ph type="title"/>
          </p:nvPr>
        </p:nvSpPr>
        <p:spPr>
          <a:xfrm>
            <a:off x="124691" y="152401"/>
            <a:ext cx="11970327" cy="554181"/>
          </a:xfrm>
        </p:spPr>
        <p:txBody>
          <a:bodyPr>
            <a:normAutofit/>
          </a:bodyPr>
          <a:lstStyle/>
          <a:p>
            <a:pPr indent="252000" algn="ctr"/>
            <a:r>
              <a:rPr lang="ru-RU" sz="2400" b="1" dirty="0">
                <a:solidFill>
                  <a:srgbClr val="FF0000"/>
                </a:solidFill>
                <a:latin typeface="Times New Roman" panose="02020603050405020304" pitchFamily="18" charset="0"/>
                <a:cs typeface="Times New Roman" panose="02020603050405020304" pitchFamily="18" charset="0"/>
              </a:rPr>
              <a:t>ОБЪЕКТИВНОСТЬ</a:t>
            </a:r>
          </a:p>
        </p:txBody>
      </p:sp>
      <p:sp>
        <p:nvSpPr>
          <p:cNvPr id="3" name="Content Placeholder 2">
            <a:extLst>
              <a:ext uri="{FF2B5EF4-FFF2-40B4-BE49-F238E27FC236}">
                <a16:creationId xmlns:a16="http://schemas.microsoft.com/office/drawing/2014/main" xmlns="" id="{74FF356B-3D1F-A6D3-D925-C9DE8596B1CC}"/>
              </a:ext>
            </a:extLst>
          </p:cNvPr>
          <p:cNvSpPr>
            <a:spLocks noGrp="1"/>
          </p:cNvSpPr>
          <p:nvPr>
            <p:ph idx="1"/>
          </p:nvPr>
        </p:nvSpPr>
        <p:spPr>
          <a:xfrm>
            <a:off x="124691" y="803564"/>
            <a:ext cx="11845636" cy="5791200"/>
          </a:xfrm>
        </p:spPr>
        <p:txBody>
          <a:bodyPr>
            <a:normAutofit lnSpcReduction="10000"/>
          </a:bodyPr>
          <a:lstStyle/>
          <a:p>
            <a:pPr marL="0" indent="252000" algn="just">
              <a:lnSpc>
                <a:spcPct val="100000"/>
              </a:lnSpc>
              <a:spcBef>
                <a:spcPts val="0"/>
              </a:spcBef>
            </a:pPr>
            <a:r>
              <a:rPr lang="ru-RU" sz="2400" b="1" dirty="0">
                <a:latin typeface="Times New Roman" panose="02020603050405020304" pitchFamily="18" charset="0"/>
                <a:cs typeface="Times New Roman" panose="02020603050405020304" pitchFamily="18" charset="0"/>
              </a:rPr>
              <a:t>Профессиональный бухгалтер не должен допускать предвзятости или небеспристрастности, конфликта интересов, оказания давления другими лицами с целью изменения профессионального или бизнес-суждения</a:t>
            </a: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В работе следует избегать предвзятости, </a:t>
            </a:r>
            <a:r>
              <a:rPr lang="ru-RU" sz="2400" b="1" dirty="0">
                <a:latin typeface="Times New Roman" panose="02020603050405020304" pitchFamily="18" charset="0"/>
                <a:cs typeface="Times New Roman" panose="02020603050405020304" pitchFamily="18" charset="0"/>
              </a:rPr>
              <a:t>конфликтов интересов (Конфли́кт интересов — ситуация, при которой личная заинтересованность человека может повлиять на процесс принятия решения и, таким образом, принести ущерб интересам общества либо компании, являющейся работодателем сотрудника)</a:t>
            </a:r>
            <a:r>
              <a:rPr lang="ru-RU" sz="2400" dirty="0">
                <a:latin typeface="Times New Roman" panose="02020603050405020304" pitchFamily="18" charset="0"/>
                <a:cs typeface="Times New Roman" panose="02020603050405020304" pitchFamily="18" charset="0"/>
              </a:rPr>
              <a:t>, чрезмерной зависимости от чужого мнения. Что может помешать профессиональному бухгалтеру быть объективным?</a:t>
            </a:r>
          </a:p>
          <a:p>
            <a:pPr algn="just">
              <a:lnSpc>
                <a:spcPct val="100000"/>
              </a:lnSpc>
              <a:spcBef>
                <a:spcPts val="0"/>
              </a:spcBef>
              <a:buFontTx/>
              <a:buChar char="-"/>
            </a:pPr>
            <a:endParaRPr lang="ru-RU" sz="2400" dirty="0">
              <a:latin typeface="Times New Roman" panose="02020603050405020304" pitchFamily="18" charset="0"/>
              <a:cs typeface="Times New Roman" panose="02020603050405020304" pitchFamily="18" charset="0"/>
            </a:endParaRPr>
          </a:p>
          <a:p>
            <a:pPr algn="just">
              <a:lnSpc>
                <a:spcPct val="100000"/>
              </a:lnSpc>
              <a:spcBef>
                <a:spcPts val="0"/>
              </a:spcBef>
              <a:buFontTx/>
              <a:buChar char="-"/>
            </a:pPr>
            <a:r>
              <a:rPr lang="ru-RU" sz="2400" dirty="0">
                <a:latin typeface="Times New Roman" panose="02020603050405020304" pitchFamily="18" charset="0"/>
                <a:cs typeface="Times New Roman" panose="02020603050405020304" pitchFamily="18" charset="0"/>
              </a:rPr>
              <a:t>подарки от работодателя, клиента, заказчика;</a:t>
            </a:r>
          </a:p>
          <a:p>
            <a:pPr algn="just">
              <a:lnSpc>
                <a:spcPct val="100000"/>
              </a:lnSpc>
              <a:spcBef>
                <a:spcPts val="0"/>
              </a:spcBef>
              <a:buFontTx/>
              <a:buChar char="-"/>
            </a:pPr>
            <a:r>
              <a:rPr lang="ru-RU" sz="2400" dirty="0">
                <a:latin typeface="Times New Roman" panose="02020603050405020304" pitchFamily="18" charset="0"/>
                <a:cs typeface="Times New Roman" panose="02020603050405020304" pitchFamily="18" charset="0"/>
              </a:rPr>
              <a:t>предубеждение (или хорошее расположение) в отношении кого-либо;</a:t>
            </a:r>
          </a:p>
          <a:p>
            <a:pPr algn="just">
              <a:lnSpc>
                <a:spcPct val="100000"/>
              </a:lnSpc>
              <a:spcBef>
                <a:spcPts val="0"/>
              </a:spcBef>
              <a:buFontTx/>
              <a:buChar char="-"/>
            </a:pPr>
            <a:r>
              <a:rPr lang="ru-RU" sz="2400" dirty="0">
                <a:latin typeface="Times New Roman" panose="02020603050405020304" pitchFamily="18" charset="0"/>
                <a:cs typeface="Times New Roman" panose="02020603050405020304" pitchFamily="18" charset="0"/>
              </a:rPr>
              <a:t>материальная зависимость от работодателя, клиента, заказчика;</a:t>
            </a:r>
          </a:p>
          <a:p>
            <a:pPr algn="just">
              <a:lnSpc>
                <a:spcPct val="100000"/>
              </a:lnSpc>
              <a:spcBef>
                <a:spcPts val="0"/>
              </a:spcBef>
              <a:buFontTx/>
              <a:buChar char="-"/>
            </a:pPr>
            <a:r>
              <a:rPr lang="ru-RU" sz="2400" dirty="0">
                <a:latin typeface="Times New Roman" panose="02020603050405020304" pitchFamily="18" charset="0"/>
                <a:cs typeface="Times New Roman" panose="02020603050405020304" pitchFamily="18" charset="0"/>
              </a:rPr>
              <a:t>длительное предоставление услуг одному и тому же лицу; </a:t>
            </a:r>
          </a:p>
          <a:p>
            <a:pPr algn="just">
              <a:lnSpc>
                <a:spcPct val="100000"/>
              </a:lnSpc>
              <a:spcBef>
                <a:spcPts val="0"/>
              </a:spcBef>
              <a:buFontTx/>
              <a:buChar char="-"/>
            </a:pPr>
            <a:r>
              <a:rPr lang="ru-RU" sz="2400" dirty="0">
                <a:latin typeface="Times New Roman" panose="02020603050405020304" pitchFamily="18" charset="0"/>
                <a:cs typeface="Times New Roman" panose="02020603050405020304" pitchFamily="18" charset="0"/>
              </a:rPr>
              <a:t>разногласия или давление работодателя, клиента, заказчика.</a:t>
            </a:r>
          </a:p>
          <a:p>
            <a:pPr marL="0" indent="0" algn="just">
              <a:lnSpc>
                <a:spcPct val="100000"/>
              </a:lnSpc>
              <a:spcBef>
                <a:spcPts val="0"/>
              </a:spcBef>
              <a:buNone/>
            </a:pP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Бухгалтер должен избегать таких ситуаций!  </a:t>
            </a:r>
          </a:p>
        </p:txBody>
      </p:sp>
    </p:spTree>
    <p:extLst>
      <p:ext uri="{BB962C8B-B14F-4D97-AF65-F5344CB8AC3E}">
        <p14:creationId xmlns:p14="http://schemas.microsoft.com/office/powerpoint/2010/main" val="874256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ACEA7F-F547-C47A-71F3-44648C12D089}"/>
              </a:ext>
            </a:extLst>
          </p:cNvPr>
          <p:cNvSpPr>
            <a:spLocks noGrp="1"/>
          </p:cNvSpPr>
          <p:nvPr>
            <p:ph type="title"/>
          </p:nvPr>
        </p:nvSpPr>
        <p:spPr>
          <a:xfrm>
            <a:off x="-1" y="1"/>
            <a:ext cx="12011891" cy="1025236"/>
          </a:xfrm>
        </p:spPr>
        <p:txBody>
          <a:bodyPr>
            <a:normAutofit/>
          </a:bodyPr>
          <a:lstStyle/>
          <a:p>
            <a:pPr indent="252000" algn="ctr">
              <a:lnSpc>
                <a:spcPct val="100000"/>
              </a:lnSpc>
            </a:pPr>
            <a:r>
              <a:rPr lang="ru-RU" sz="2400" b="1" dirty="0">
                <a:solidFill>
                  <a:srgbClr val="FF0000"/>
                </a:solidFill>
                <a:latin typeface="Times New Roman" panose="02020603050405020304" pitchFamily="18" charset="0"/>
                <a:cs typeface="Times New Roman" panose="02020603050405020304" pitchFamily="18" charset="0"/>
              </a:rPr>
              <a:t>ПРОФЕССИОНАЛЬНАЯ КОМПЕТЕНТНОСТЬ и ДОЛЖНАЯ ТЩАТЕЛЬНОСТЬ</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или контроль качества своей работы</a:t>
            </a:r>
            <a:r>
              <a:rPr lang="ru-RU" sz="2400"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xmlns="" id="{A1BDBB26-F8FC-A9F1-9571-B0B7CEAED37F}"/>
              </a:ext>
            </a:extLst>
          </p:cNvPr>
          <p:cNvSpPr>
            <a:spLocks noGrp="1"/>
          </p:cNvSpPr>
          <p:nvPr>
            <p:ph idx="1"/>
          </p:nvPr>
        </p:nvSpPr>
        <p:spPr>
          <a:xfrm>
            <a:off x="138545" y="1246909"/>
            <a:ext cx="11873345" cy="5472546"/>
          </a:xfrm>
        </p:spPr>
        <p:txBody>
          <a:bodyPr>
            <a:normAutofit lnSpcReduction="10000"/>
          </a:bodyPr>
          <a:lstStyle/>
          <a:p>
            <a:pPr marL="0" indent="0" algn="just">
              <a:lnSpc>
                <a:spcPct val="100000"/>
              </a:lnSpc>
              <a:spcBef>
                <a:spcPts val="0"/>
              </a:spcBef>
              <a:buNone/>
            </a:pPr>
            <a:r>
              <a:rPr lang="ru-RU" sz="2400" b="1" dirty="0">
                <a:latin typeface="Times New Roman" panose="02020603050405020304" pitchFamily="18" charset="0"/>
                <a:cs typeface="Times New Roman" panose="02020603050405020304" pitchFamily="18" charset="0"/>
              </a:rPr>
              <a:t>Профессиональный бухгалтер должен постоянно поддерживать профессиональные знания и навыки на уровне, достаточном для предоставления квалифицированных профессиональных услуг клиенту или работодателю, основываясь на текущих тенденциях в практике, законодательстве и методах работы. Профессиональный бухгалтер должен действовать старательно и в соответствии с применимыми техническими и профессиональными стандартами при предоставлении профессиональных услуг.</a:t>
            </a:r>
          </a:p>
          <a:p>
            <a:pPr marL="0" indent="252000" algn="just">
              <a:lnSpc>
                <a:spcPct val="100000"/>
              </a:lnSpc>
              <a:spcBef>
                <a:spcPts val="0"/>
              </a:spcBef>
            </a:pPr>
            <a:r>
              <a:rPr lang="ru-RU" sz="2400" dirty="0">
                <a:latin typeface="Times New Roman" panose="02020603050405020304" pitchFamily="18" charset="0"/>
                <a:cs typeface="Times New Roman" panose="02020603050405020304" pitchFamily="18" charset="0"/>
              </a:rPr>
              <a:t>Каждый профессиональный бухгалтер должен достигнуть такой профессиональной компетентности и поддерживать свой профессионализм на таком уровне, чтобы клиент или работодатель получал профессиональные услуги с учетом последних практических, законодательных и технических достижений. </a:t>
            </a:r>
          </a:p>
          <a:p>
            <a:pPr marL="0" indent="252000" algn="just">
              <a:lnSpc>
                <a:spcPct val="100000"/>
              </a:lnSpc>
              <a:spcBef>
                <a:spcPts val="0"/>
              </a:spcBef>
            </a:pPr>
            <a:r>
              <a:rPr lang="ru-RU" sz="2400" dirty="0">
                <a:latin typeface="Times New Roman" panose="02020603050405020304" pitchFamily="18" charset="0"/>
                <a:cs typeface="Times New Roman" panose="02020603050405020304" pitchFamily="18" charset="0"/>
              </a:rPr>
              <a:t>При этом профессиональный бухгалтер несет ответственность не только за себя, но и за лиц, которые работают под его началом – он обязан удостоверится в их профессиональной компетентности и организовать надлежащий надзор за их работой. </a:t>
            </a:r>
          </a:p>
          <a:p>
            <a:pPr marL="0" indent="0">
              <a:lnSpc>
                <a:spcPct val="100000"/>
              </a:lnSpc>
              <a:spcBef>
                <a:spcPts val="0"/>
              </a:spcBef>
              <a:buNone/>
            </a:pPr>
            <a:r>
              <a:rPr lang="ru-RU" sz="2400" dirty="0">
                <a:latin typeface="Times New Roman" panose="02020603050405020304" pitchFamily="18" charset="0"/>
                <a:cs typeface="Times New Roman" panose="02020603050405020304" pitchFamily="18" charset="0"/>
              </a:rPr>
              <a:t> </a:t>
            </a:r>
          </a:p>
          <a:p>
            <a:pPr marL="0" indent="252000">
              <a:lnSpc>
                <a:spcPct val="100000"/>
              </a:lnSpc>
              <a:spcBef>
                <a:spcPts val="0"/>
              </a:spcBef>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956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9204BE-E031-A9BA-1BF5-6330103A3CD3}"/>
              </a:ext>
            </a:extLst>
          </p:cNvPr>
          <p:cNvSpPr>
            <a:spLocks noGrp="1"/>
          </p:cNvSpPr>
          <p:nvPr>
            <p:ph type="title"/>
          </p:nvPr>
        </p:nvSpPr>
        <p:spPr>
          <a:xfrm>
            <a:off x="193964" y="1"/>
            <a:ext cx="11887200" cy="1108364"/>
          </a:xfrm>
        </p:spPr>
        <p:txBody>
          <a:bodyPr>
            <a:normAutofit/>
          </a:bodyPr>
          <a:lstStyle/>
          <a:p>
            <a:pPr indent="252000" algn="ctr">
              <a:lnSpc>
                <a:spcPct val="100000"/>
              </a:lnSpc>
            </a:pPr>
            <a:r>
              <a:rPr lang="ru-RU" sz="2400" b="1" dirty="0">
                <a:solidFill>
                  <a:srgbClr val="FF0000"/>
                </a:solidFill>
                <a:latin typeface="Times New Roman" panose="02020603050405020304" pitchFamily="18" charset="0"/>
                <a:cs typeface="Times New Roman" panose="02020603050405020304" pitchFamily="18" charset="0"/>
              </a:rPr>
              <a:t>КОНФИДЕНЦИАЛЬНОСТЬ</a:t>
            </a:r>
            <a:br>
              <a:rPr lang="ru-RU" sz="2400" b="1" dirty="0">
                <a:solidFill>
                  <a:srgbClr val="FF0000"/>
                </a:solidFill>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(то, что тайно; то, что делается или говорится секретно)</a:t>
            </a:r>
            <a:endParaRPr lang="ru-RU"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86486BB-44F5-A179-1E25-3E5EC17275EC}"/>
              </a:ext>
            </a:extLst>
          </p:cNvPr>
          <p:cNvSpPr>
            <a:spLocks noGrp="1"/>
          </p:cNvSpPr>
          <p:nvPr>
            <p:ph idx="1"/>
          </p:nvPr>
        </p:nvSpPr>
        <p:spPr>
          <a:xfrm>
            <a:off x="1" y="1246910"/>
            <a:ext cx="12081162" cy="5458690"/>
          </a:xfrm>
        </p:spPr>
        <p:txBody>
          <a:bodyPr>
            <a:normAutofit/>
          </a:bodyPr>
          <a:lstStyle/>
          <a:p>
            <a:pPr marL="0" indent="0" algn="just">
              <a:lnSpc>
                <a:spcPct val="100000"/>
              </a:lnSpc>
              <a:spcBef>
                <a:spcPts val="0"/>
              </a:spcBef>
              <a:buNone/>
            </a:pPr>
            <a:r>
              <a:rPr lang="ru-RU" sz="2000" b="1" dirty="0">
                <a:latin typeface="Times New Roman" panose="02020603050405020304" pitchFamily="18" charset="0"/>
                <a:cs typeface="Times New Roman" panose="02020603050405020304" pitchFamily="18" charset="0"/>
              </a:rPr>
              <a:t>Профессиональный бухгалтер должен соблюдать конфиденциальность информации, полученной в результате профессиональных или деловых отношений, и не должен раскрывать такую информацию третьим сторонам без соответствующих надлежащих полномочий, за исключением случаев, в которых раскрытие такой информации продиктовано его юридическими или профессиональными правами или обязанностями. Конфиденциальная информация, полученная в результате профессиональных или деловых отношений, не должна использоваться в личных целях профессионального бухгалтера или третьих сторон.</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Конфиденциальная информация, полученная в процессе выполнения своих обязанностей, не может быть раскрыта, за исключением случаев, когда на это имеется разрешение клиента или работодателя либо раскрытие этой информации обязательно по закону. </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Требование о сохранении конфиденциальности распространяется на профессионального бухгалтера и по окончании сотрудничества с этим клиентом или работодателем. Сроков давности по соблюдению конфиденциальности не установлено. Вместе с тем профессиональный опыт, приобретенный в процессе сотрудничества с клиентом, использовать можно и нужно. </a:t>
            </a:r>
          </a:p>
          <a:p>
            <a:pPr marL="0" indent="0" algn="just">
              <a:lnSpc>
                <a:spcPct val="100000"/>
              </a:lnSpc>
              <a:spcBef>
                <a:spcPts val="0"/>
              </a:spcBef>
              <a:buNone/>
            </a:pP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5175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43E85A-D354-A6EF-C8C0-AA9A34D29565}"/>
              </a:ext>
            </a:extLst>
          </p:cNvPr>
          <p:cNvSpPr>
            <a:spLocks noGrp="1"/>
          </p:cNvSpPr>
          <p:nvPr>
            <p:ph type="title"/>
          </p:nvPr>
        </p:nvSpPr>
        <p:spPr>
          <a:xfrm>
            <a:off x="96981" y="96983"/>
            <a:ext cx="11956473" cy="845126"/>
          </a:xfrm>
        </p:spPr>
        <p:txBody>
          <a:bodyPr>
            <a:normAutofit/>
          </a:bodyPr>
          <a:lstStyle/>
          <a:p>
            <a:pPr indent="252000" algn="ctr">
              <a:lnSpc>
                <a:spcPct val="100000"/>
              </a:lnSpc>
            </a:pPr>
            <a:r>
              <a:rPr lang="ru-RU" sz="2400" b="1" dirty="0">
                <a:solidFill>
                  <a:srgbClr val="FF0000"/>
                </a:solidFill>
                <a:latin typeface="Times New Roman" panose="02020603050405020304" pitchFamily="18" charset="0"/>
                <a:cs typeface="Times New Roman" panose="02020603050405020304" pitchFamily="18" charset="0"/>
              </a:rPr>
              <a:t>ПРОФЕССИОНАЛЬНЫЙ БУХГАЛТЕР ДОЛЖЕН:</a:t>
            </a:r>
          </a:p>
        </p:txBody>
      </p:sp>
      <p:sp>
        <p:nvSpPr>
          <p:cNvPr id="3" name="Content Placeholder 2">
            <a:extLst>
              <a:ext uri="{FF2B5EF4-FFF2-40B4-BE49-F238E27FC236}">
                <a16:creationId xmlns:a16="http://schemas.microsoft.com/office/drawing/2014/main" xmlns="" id="{CB3E6F28-40B2-3483-C1E3-520E7E3B4133}"/>
              </a:ext>
            </a:extLst>
          </p:cNvPr>
          <p:cNvSpPr>
            <a:spLocks noGrp="1"/>
          </p:cNvSpPr>
          <p:nvPr>
            <p:ph idx="1"/>
          </p:nvPr>
        </p:nvSpPr>
        <p:spPr>
          <a:xfrm>
            <a:off x="207818" y="1108364"/>
            <a:ext cx="11845636" cy="5541818"/>
          </a:xfrm>
        </p:spPr>
        <p:txBody>
          <a:bodyPr>
            <a:normAutofit/>
          </a:bodyPr>
          <a:lstStyle/>
          <a:p>
            <a:pPr marL="0" indent="252000" algn="just">
              <a:lnSpc>
                <a:spcPct val="100000"/>
              </a:lnSpc>
              <a:spcBef>
                <a:spcPts val="0"/>
              </a:spcBef>
              <a:buFontTx/>
              <a:buChar char="-"/>
            </a:pPr>
            <a:r>
              <a:rPr lang="ru-RU" sz="2400" b="1" dirty="0">
                <a:latin typeface="Times New Roman" panose="02020603050405020304" pitchFamily="18" charset="0"/>
                <a:cs typeface="Times New Roman" panose="02020603050405020304" pitchFamily="18" charset="0"/>
              </a:rPr>
              <a:t>быть внимательным к возможности непреднамеренного раскрытия информации, особенно в отношении близкого делового партнера или близкого члена семьи;</a:t>
            </a:r>
          </a:p>
          <a:p>
            <a:pPr algn="just">
              <a:lnSpc>
                <a:spcPct val="100000"/>
              </a:lnSpc>
              <a:spcBef>
                <a:spcPts val="0"/>
              </a:spcBef>
              <a:buFontTx/>
              <a:buChar char="-"/>
            </a:pPr>
            <a:r>
              <a:rPr lang="ru-RU" sz="2400" b="1" dirty="0">
                <a:latin typeface="Times New Roman" panose="02020603050405020304" pitchFamily="18" charset="0"/>
                <a:cs typeface="Times New Roman" panose="02020603050405020304" pitchFamily="18" charset="0"/>
              </a:rPr>
              <a:t>сохранять конфиденциальность информации внутри компании;</a:t>
            </a:r>
          </a:p>
          <a:p>
            <a:pPr marL="0" indent="252000" algn="just">
              <a:lnSpc>
                <a:spcPct val="100000"/>
              </a:lnSpc>
              <a:spcBef>
                <a:spcPts val="0"/>
              </a:spcBef>
              <a:buFontTx/>
              <a:buChar char="-"/>
            </a:pPr>
            <a:r>
              <a:rPr lang="ru-RU" sz="2400" b="1" dirty="0">
                <a:latin typeface="Times New Roman" panose="02020603050405020304" pitchFamily="18" charset="0"/>
                <a:cs typeface="Times New Roman" panose="02020603050405020304" pitchFamily="18" charset="0"/>
              </a:rPr>
              <a:t>сохранять конфиденциальность информации, раскрытой клиентом или организацией-работодателем;</a:t>
            </a:r>
          </a:p>
          <a:p>
            <a:pPr marL="0" indent="252000" algn="just">
              <a:lnSpc>
                <a:spcPct val="100000"/>
              </a:lnSpc>
              <a:spcBef>
                <a:spcPts val="0"/>
              </a:spcBef>
              <a:buFontTx/>
              <a:buChar char="-"/>
            </a:pPr>
            <a:r>
              <a:rPr lang="ru-RU" sz="2400" b="1" dirty="0">
                <a:latin typeface="Times New Roman" panose="02020603050405020304" pitchFamily="18" charset="0"/>
                <a:cs typeface="Times New Roman" panose="02020603050405020304" pitchFamily="18" charset="0"/>
              </a:rPr>
              <a:t>не разглашать конфиденциальную информацию, полученную в результате профессиональных или деловых отношений за пределами компании работодателя без надлежащих и конкретных полномочий;</a:t>
            </a:r>
          </a:p>
          <a:p>
            <a:pPr algn="just">
              <a:lnSpc>
                <a:spcPct val="100000"/>
              </a:lnSpc>
              <a:spcBef>
                <a:spcPts val="0"/>
              </a:spcBef>
              <a:buFontTx/>
              <a:buChar char="-"/>
            </a:pPr>
            <a:r>
              <a:rPr lang="ru-RU" sz="2400" b="1" dirty="0">
                <a:latin typeface="Times New Roman" panose="02020603050405020304" pitchFamily="18" charset="0"/>
                <a:cs typeface="Times New Roman" panose="02020603050405020304" pitchFamily="18" charset="0"/>
              </a:rPr>
              <a:t>не использовать эту информацию в личных целях бухгалтера;</a:t>
            </a:r>
          </a:p>
          <a:p>
            <a:pPr marL="0" indent="252000" algn="just">
              <a:lnSpc>
                <a:spcPct val="100000"/>
              </a:lnSpc>
              <a:spcBef>
                <a:spcPts val="0"/>
              </a:spcBef>
              <a:buFontTx/>
              <a:buChar char="-"/>
            </a:pPr>
            <a:r>
              <a:rPr lang="ru-RU" sz="2400" b="1" dirty="0">
                <a:latin typeface="Times New Roman" panose="02020603050405020304" pitchFamily="18" charset="0"/>
                <a:cs typeface="Times New Roman" panose="02020603050405020304" pitchFamily="18" charset="0"/>
              </a:rPr>
              <a:t>не использовать и не раскрывать эту информацию после прекращения деловых и профессиональных отношений;</a:t>
            </a:r>
          </a:p>
          <a:p>
            <a:pPr marL="0" indent="252000" algn="just">
              <a:lnSpc>
                <a:spcPct val="100000"/>
              </a:lnSpc>
              <a:spcBef>
                <a:spcPts val="0"/>
              </a:spcBef>
              <a:buFontTx/>
              <a:buChar char="-"/>
            </a:pPr>
            <a:r>
              <a:rPr lang="ru-RU" sz="2400" b="1" dirty="0">
                <a:latin typeface="Times New Roman" panose="02020603050405020304" pitchFamily="18" charset="0"/>
                <a:cs typeface="Times New Roman" panose="02020603050405020304" pitchFamily="18" charset="0"/>
              </a:rPr>
              <a:t>принять меры к тому, чтобы персонал, находящийся под контролем бухгалтера, также соблюдал обязанность бухгалтера сохранять конфиденциальность информации. </a:t>
            </a:r>
          </a:p>
          <a:p>
            <a:pPr>
              <a:lnSpc>
                <a:spcPct val="100000"/>
              </a:lnSpc>
              <a:spcBef>
                <a:spcPts val="0"/>
              </a:spcBef>
              <a:buFontTx/>
              <a:buChar char="-"/>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658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3D08C3-D410-DF91-7EA1-2C46DBE18E32}"/>
              </a:ext>
            </a:extLst>
          </p:cNvPr>
          <p:cNvSpPr>
            <a:spLocks noGrp="1"/>
          </p:cNvSpPr>
          <p:nvPr>
            <p:ph type="title"/>
          </p:nvPr>
        </p:nvSpPr>
        <p:spPr>
          <a:xfrm>
            <a:off x="96982" y="69273"/>
            <a:ext cx="11942618" cy="3048000"/>
          </a:xfrm>
        </p:spPr>
        <p:txBody>
          <a:bodyPr>
            <a:normAutofit fontScale="90000"/>
          </a:bodyPr>
          <a:lstStyle/>
          <a:p>
            <a:pPr indent="252000">
              <a:lnSpc>
                <a:spcPct val="100000"/>
              </a:lnSpc>
            </a:pP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В тоже время есть </a:t>
            </a:r>
            <a:r>
              <a:rPr lang="ru-RU" sz="2200" b="1" dirty="0">
                <a:latin typeface="Times New Roman" panose="02020603050405020304" pitchFamily="18" charset="0"/>
                <a:cs typeface="Times New Roman" panose="02020603050405020304" pitchFamily="18" charset="0"/>
              </a:rPr>
              <a:t>обстоятельства</a:t>
            </a:r>
            <a:r>
              <a:rPr lang="ru-RU" sz="2200" dirty="0">
                <a:latin typeface="Times New Roman" panose="02020603050405020304" pitchFamily="18" charset="0"/>
                <a:cs typeface="Times New Roman" panose="02020603050405020304" pitchFamily="18" charset="0"/>
              </a:rPr>
              <a:t>, когда профессиональный бухгалтер обязан раскрыть конфиденциальную информацию:</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a:t>
            </a:r>
            <a:r>
              <a:rPr lang="ru-RU" sz="2200" b="1" dirty="0">
                <a:solidFill>
                  <a:srgbClr val="FF0000"/>
                </a:solidFill>
                <a:latin typeface="Times New Roman" panose="02020603050405020304" pitchFamily="18" charset="0"/>
                <a:cs typeface="Times New Roman" panose="02020603050405020304" pitchFamily="18" charset="0"/>
              </a:rPr>
              <a:t>раскрытие информации требуется по закону</a:t>
            </a:r>
            <a:r>
              <a:rPr lang="ru-RU" sz="2200" dirty="0">
                <a:latin typeface="Times New Roman" panose="02020603050405020304" pitchFamily="18" charset="0"/>
                <a:cs typeface="Times New Roman" panose="02020603050405020304" pitchFamily="18" charset="0"/>
              </a:rPr>
              <a:t>;</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 </a:t>
            </a:r>
            <a:r>
              <a:rPr lang="ru-RU" sz="2200" b="1" dirty="0">
                <a:solidFill>
                  <a:srgbClr val="FF0000"/>
                </a:solidFill>
                <a:latin typeface="Times New Roman" panose="02020603050405020304" pitchFamily="18" charset="0"/>
                <a:cs typeface="Times New Roman" panose="02020603050405020304" pitchFamily="18" charset="0"/>
              </a:rPr>
              <a:t>раскрытие информации разрешено законом или санкционировано клиентом или работодателем</a:t>
            </a:r>
            <a:r>
              <a:rPr lang="ru-RU" sz="2200" dirty="0">
                <a:latin typeface="Times New Roman" panose="02020603050405020304" pitchFamily="18" charset="0"/>
                <a:cs typeface="Times New Roman" panose="02020603050405020304" pitchFamily="18" charset="0"/>
              </a:rPr>
              <a:t>;</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(например, предоставить документы в суд или сообщить государственному органу о выявленных нарушениях закона)</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 </a:t>
            </a:r>
            <a:r>
              <a:rPr lang="ru-RU" sz="2200" b="1" dirty="0">
                <a:solidFill>
                  <a:srgbClr val="FF0000"/>
                </a:solidFill>
                <a:latin typeface="Times New Roman" panose="02020603050405020304" pitchFamily="18" charset="0"/>
                <a:cs typeface="Times New Roman" panose="02020603050405020304" pitchFamily="18" charset="0"/>
              </a:rPr>
              <a:t>существует профессиональная обязанность или право раскрыть информацию, если это не запрещено законом</a:t>
            </a:r>
            <a:r>
              <a:rPr lang="ru-RU" sz="2200" b="1" dirty="0">
                <a:latin typeface="Times New Roman" panose="02020603050405020304" pitchFamily="18" charset="0"/>
                <a:cs typeface="Times New Roman" panose="02020603050405020304" pitchFamily="18" charset="0"/>
              </a:rPr>
              <a:t>.</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ru-RU" sz="2200" dirty="0">
                <a:latin typeface="Times New Roman" panose="02020603050405020304" pitchFamily="18" charset="0"/>
                <a:cs typeface="Times New Roman" panose="02020603050405020304" pitchFamily="18" charset="0"/>
              </a:rPr>
              <a:t>Например, чтобы ответить на запрос или расследование уполномоченного органа</a:t>
            </a:r>
            <a:br>
              <a:rPr lang="ru-RU" sz="22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4EB4D309-193F-4376-F5CE-EB12842C806C}"/>
              </a:ext>
            </a:extLst>
          </p:cNvPr>
          <p:cNvSpPr>
            <a:spLocks noGrp="1"/>
          </p:cNvSpPr>
          <p:nvPr>
            <p:ph idx="1"/>
          </p:nvPr>
        </p:nvSpPr>
        <p:spPr>
          <a:xfrm>
            <a:off x="235527" y="3269673"/>
            <a:ext cx="11679382" cy="3449781"/>
          </a:xfrm>
        </p:spPr>
        <p:txBody>
          <a:bodyPr>
            <a:normAutofit/>
          </a:bodyPr>
          <a:lstStyle/>
          <a:p>
            <a:pPr marL="0" indent="0">
              <a:lnSpc>
                <a:spcPct val="100000"/>
              </a:lnSpc>
              <a:spcBef>
                <a:spcPts val="0"/>
              </a:spcBef>
              <a:buNone/>
            </a:pP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Факторы</a:t>
            </a:r>
            <a:r>
              <a:rPr lang="ru-RU" sz="2000" dirty="0">
                <a:latin typeface="Times New Roman" panose="02020603050405020304" pitchFamily="18" charset="0"/>
                <a:cs typeface="Times New Roman" panose="02020603050405020304" pitchFamily="18" charset="0"/>
              </a:rPr>
              <a:t>, которые </a:t>
            </a:r>
            <a:r>
              <a:rPr lang="ru-RU" sz="2000" b="1" dirty="0">
                <a:latin typeface="Times New Roman" panose="02020603050405020304" pitchFamily="18" charset="0"/>
                <a:cs typeface="Times New Roman" panose="02020603050405020304" pitchFamily="18" charset="0"/>
              </a:rPr>
              <a:t>надо</a:t>
            </a:r>
            <a:r>
              <a:rPr lang="ru-RU" sz="2000" dirty="0">
                <a:latin typeface="Times New Roman" panose="02020603050405020304" pitchFamily="18" charset="0"/>
                <a:cs typeface="Times New Roman" panose="02020603050405020304" pitchFamily="18" charset="0"/>
              </a:rPr>
              <a:t> учитывать при принятии решения о возможности раскрыть информацию:</a:t>
            </a:r>
          </a:p>
          <a:p>
            <a:pPr marL="0" indent="252000">
              <a:lnSpc>
                <a:spcPct val="100000"/>
              </a:lnSpc>
              <a:spcBef>
                <a:spcPts val="0"/>
              </a:spcBef>
              <a:buAutoNum type="arabicParenR"/>
            </a:pPr>
            <a:r>
              <a:rPr lang="ru-RU" sz="2000" dirty="0">
                <a:latin typeface="Times New Roman" panose="02020603050405020304" pitchFamily="18" charset="0"/>
                <a:cs typeface="Times New Roman" panose="02020603050405020304" pitchFamily="18" charset="0"/>
              </a:rPr>
              <a:t>Могут ли быть затронуты интересы кого-либо из сторон, включая 3-и стороны, может ли быть причинен ущерб их интересам?</a:t>
            </a:r>
          </a:p>
          <a:p>
            <a:pPr marL="0" indent="0">
              <a:lnSpc>
                <a:spcPct val="100000"/>
              </a:lnSpc>
              <a:spcBef>
                <a:spcPts val="0"/>
              </a:spcBef>
              <a:buNone/>
            </a:pPr>
            <a:r>
              <a:rPr lang="ru-RU" sz="2000" dirty="0">
                <a:latin typeface="Times New Roman" panose="02020603050405020304" pitchFamily="18" charset="0"/>
                <a:cs typeface="Times New Roman" panose="02020603050405020304" pitchFamily="18" charset="0"/>
              </a:rPr>
              <a:t>2) Является ли эта информация достаточно известной и обоснованной, если есть неподтвержденные факты, неполная информация или необоснованные выводы?</a:t>
            </a:r>
          </a:p>
          <a:p>
            <a:pPr marL="0" indent="0">
              <a:lnSpc>
                <a:spcPct val="100000"/>
              </a:lnSpc>
              <a:spcBef>
                <a:spcPts val="0"/>
              </a:spcBef>
              <a:buNone/>
            </a:pPr>
            <a:r>
              <a:rPr lang="ru-RU" sz="2000" dirty="0">
                <a:latin typeface="Times New Roman" panose="02020603050405020304" pitchFamily="18" charset="0"/>
                <a:cs typeface="Times New Roman" panose="02020603050405020304" pitchFamily="18" charset="0"/>
              </a:rPr>
              <a:t>   Бухгалтер должен использовать свое </a:t>
            </a:r>
            <a:r>
              <a:rPr lang="ru-RU" sz="2000" b="1" dirty="0">
                <a:latin typeface="Times New Roman" panose="02020603050405020304" pitchFamily="18" charset="0"/>
                <a:cs typeface="Times New Roman" panose="02020603050405020304" pitchFamily="18" charset="0"/>
              </a:rPr>
              <a:t>ПРОФЕССИОНАЛЬНОЕ СУЖДЕНИЕ </a:t>
            </a:r>
            <a:r>
              <a:rPr lang="ru-RU" sz="2000" dirty="0">
                <a:latin typeface="Times New Roman" panose="02020603050405020304" pitchFamily="18" charset="0"/>
                <a:cs typeface="Times New Roman" panose="02020603050405020304" pitchFamily="18" charset="0"/>
              </a:rPr>
              <a:t>для определения того, в каком виде раскрывать информацию.</a:t>
            </a:r>
          </a:p>
          <a:p>
            <a:pPr marL="0" indent="0">
              <a:lnSpc>
                <a:spcPct val="100000"/>
              </a:lnSpc>
              <a:spcBef>
                <a:spcPts val="0"/>
              </a:spcBef>
              <a:buNone/>
            </a:pPr>
            <a:endParaRPr lang="ru-RU" sz="2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ru-RU" sz="2000" dirty="0">
                <a:latin typeface="Times New Roman" panose="02020603050405020304" pitchFamily="18" charset="0"/>
                <a:cs typeface="Times New Roman" panose="02020603050405020304" pitchFamily="18" charset="0"/>
              </a:rPr>
              <a:t>(Например, официальный запрос из прокуратуры или требование участкового инспетора, запрос из банка, а после – просьба менеджера) </a:t>
            </a:r>
          </a:p>
        </p:txBody>
      </p:sp>
    </p:spTree>
    <p:extLst>
      <p:ext uri="{BB962C8B-B14F-4D97-AF65-F5344CB8AC3E}">
        <p14:creationId xmlns:p14="http://schemas.microsoft.com/office/powerpoint/2010/main" val="728258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57E1A2-FF69-63AC-123D-F9A455E8BD1A}"/>
              </a:ext>
            </a:extLst>
          </p:cNvPr>
          <p:cNvSpPr>
            <a:spLocks noGrp="1"/>
          </p:cNvSpPr>
          <p:nvPr>
            <p:ph type="title"/>
          </p:nvPr>
        </p:nvSpPr>
        <p:spPr>
          <a:xfrm>
            <a:off x="124691" y="124691"/>
            <a:ext cx="11942618" cy="1565997"/>
          </a:xfrm>
        </p:spPr>
        <p:txBody>
          <a:bodyPr>
            <a:normAutofit/>
          </a:bodyPr>
          <a:lstStyle/>
          <a:p>
            <a:pPr indent="252000" algn="ctr">
              <a:lnSpc>
                <a:spcPct val="100000"/>
              </a:lnSpc>
            </a:pPr>
            <a:r>
              <a:rPr lang="ru-RU" sz="2000" dirty="0">
                <a:latin typeface="Times New Roman" panose="02020603050405020304" pitchFamily="18" charset="0"/>
                <a:cs typeface="Times New Roman" panose="02020603050405020304" pitchFamily="18" charset="0"/>
              </a:rPr>
              <a:t>Что такое </a:t>
            </a:r>
            <a:r>
              <a:rPr lang="ru-RU" sz="2000" b="1" dirty="0">
                <a:solidFill>
                  <a:srgbClr val="FF0000"/>
                </a:solidFill>
                <a:latin typeface="Times New Roman" panose="02020603050405020304" pitchFamily="18" charset="0"/>
                <a:cs typeface="Times New Roman" panose="02020603050405020304" pitchFamily="18" charset="0"/>
              </a:rPr>
              <a:t>ПРОФЕССИОНАЛЬНОЕ СУЖДЕНИЕ? </a:t>
            </a:r>
            <a:br>
              <a:rPr lang="ru-RU" sz="2000" b="1" dirty="0">
                <a:solidFill>
                  <a:srgbClr val="FF0000"/>
                </a:solidFill>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Бухгалтеру важно получать и понимать все изветные факты и обстоятельства для применения концептуального подхода</a:t>
            </a:r>
            <a:r>
              <a:rPr lang="ru-RU" sz="2000" dirty="0">
                <a:latin typeface="Times New Roman" panose="02020603050405020304" pitchFamily="18" charset="0"/>
                <a:cs typeface="Times New Roman" panose="02020603050405020304" pitchFamily="18" charset="0"/>
              </a:rPr>
              <a:t>. Это и есть профессиональное суждение. Оно формируется путем следующих вопросов, которые ПБ ставит себе:</a:t>
            </a:r>
            <a:r>
              <a:rPr lang="ru-RU" sz="2000" b="1" dirty="0">
                <a:solidFill>
                  <a:srgbClr val="FF0000"/>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xmlns="" id="{CF5A2E8F-7EC7-614E-8FEF-E401257C3AFB}"/>
              </a:ext>
            </a:extLst>
          </p:cNvPr>
          <p:cNvSpPr>
            <a:spLocks noGrp="1"/>
          </p:cNvSpPr>
          <p:nvPr>
            <p:ph idx="1"/>
          </p:nvPr>
        </p:nvSpPr>
        <p:spPr>
          <a:xfrm>
            <a:off x="124691" y="1825625"/>
            <a:ext cx="11942618" cy="4907684"/>
          </a:xfrm>
        </p:spPr>
        <p:txBody>
          <a:bodyPr>
            <a:normAutofit/>
          </a:bodyPr>
          <a:lstStyle/>
          <a:p>
            <a:pPr algn="just">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Обладает ли бухгалтер всей информацией, потенциально имеющей отношение к делу?</a:t>
            </a:r>
          </a:p>
          <a:p>
            <a:pPr marL="0" indent="252000" algn="just">
              <a:lnSpc>
                <a:spcPct val="100000"/>
              </a:lnSpc>
              <a:spcBef>
                <a:spcPts val="0"/>
              </a:spcBef>
              <a:buFontTx/>
              <a:buChar char="-"/>
            </a:pPr>
            <a:endParaRPr lang="ru-RU" sz="2000" b="1" dirty="0">
              <a:latin typeface="Times New Roman" panose="02020603050405020304" pitchFamily="18" charset="0"/>
              <a:cs typeface="Times New Roman" panose="02020603050405020304" pitchFamily="18" charset="0"/>
            </a:endParaRPr>
          </a:p>
          <a:p>
            <a:pPr marL="0" indent="252000" algn="just">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Существует ли несоответствие между ожиданиями бухгалтера и известными ему фактами и обстоятельствами?</a:t>
            </a:r>
          </a:p>
          <a:p>
            <a:pPr marL="0" indent="252000" algn="just">
              <a:lnSpc>
                <a:spcPct val="100000"/>
              </a:lnSpc>
              <a:spcBef>
                <a:spcPts val="0"/>
              </a:spcBef>
              <a:buFontTx/>
              <a:buChar char="-"/>
            </a:pPr>
            <a:endParaRPr lang="ru-RU" sz="2000" b="1" dirty="0">
              <a:latin typeface="Times New Roman" panose="02020603050405020304" pitchFamily="18" charset="0"/>
              <a:cs typeface="Times New Roman" panose="02020603050405020304" pitchFamily="18" charset="0"/>
            </a:endParaRPr>
          </a:p>
          <a:p>
            <a:pPr marL="0" indent="252000" algn="just">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Достаточны ли квалификация и опыт бухгалтера для вывода?</a:t>
            </a:r>
          </a:p>
          <a:p>
            <a:pPr marL="0" indent="252000" algn="just">
              <a:lnSpc>
                <a:spcPct val="100000"/>
              </a:lnSpc>
              <a:spcBef>
                <a:spcPts val="0"/>
              </a:spcBef>
              <a:buFontTx/>
              <a:buChar char="-"/>
            </a:pPr>
            <a:endParaRPr lang="ru-RU" sz="2000" b="1" dirty="0">
              <a:latin typeface="Times New Roman" panose="02020603050405020304" pitchFamily="18" charset="0"/>
              <a:cs typeface="Times New Roman" panose="02020603050405020304" pitchFamily="18" charset="0"/>
            </a:endParaRPr>
          </a:p>
          <a:p>
            <a:pPr marL="0" indent="252000" algn="just">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Необходимо ли бухгалтеру проконсультироваться с другими лицами, обладающими нужными квалификацией и опытом?</a:t>
            </a:r>
          </a:p>
          <a:p>
            <a:pPr marL="0" indent="252000" algn="just">
              <a:lnSpc>
                <a:spcPct val="100000"/>
              </a:lnSpc>
              <a:spcBef>
                <a:spcPts val="0"/>
              </a:spcBef>
              <a:buFontTx/>
              <a:buChar char="-"/>
            </a:pPr>
            <a:endParaRPr lang="ru-RU" sz="2000" b="1" dirty="0">
              <a:latin typeface="Times New Roman" panose="02020603050405020304" pitchFamily="18" charset="0"/>
              <a:cs typeface="Times New Roman" panose="02020603050405020304" pitchFamily="18" charset="0"/>
            </a:endParaRPr>
          </a:p>
          <a:p>
            <a:pPr marL="0" indent="252000" algn="just">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Дает ли информация, в т.ч. полученная от более опытных лиц, основания, на которых можно сформулировать вывод?</a:t>
            </a:r>
          </a:p>
          <a:p>
            <a:pPr marL="0" indent="252000" algn="just">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Влияет ли собственное предвзятое мнение или предубеждение бухгалтера на его профессиональное суждение?</a:t>
            </a:r>
          </a:p>
          <a:p>
            <a:pPr marL="0" indent="252000" algn="just">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Могут ли быть сформированы иные выводы с учетом полученной информации?</a:t>
            </a:r>
          </a:p>
          <a:p>
            <a:pPr marL="0" indent="252000" algn="just">
              <a:lnSpc>
                <a:spcPct val="100000"/>
              </a:lnSpc>
              <a:spcBef>
                <a:spcPts val="0"/>
              </a:spcBef>
              <a:buFontTx/>
              <a:buChar char="-"/>
            </a:pPr>
            <a:endParaRPr lang="ru-RU" sz="2000" dirty="0">
              <a:latin typeface="Times New Roman" panose="02020603050405020304" pitchFamily="18" charset="0"/>
              <a:cs typeface="Times New Roman" panose="02020603050405020304" pitchFamily="18" charset="0"/>
            </a:endParaRPr>
          </a:p>
          <a:p>
            <a:pPr>
              <a:lnSpc>
                <a:spcPct val="100000"/>
              </a:lnSpc>
              <a:spcBef>
                <a:spcPts val="0"/>
              </a:spcBef>
              <a:buFontTx/>
              <a:buChar char="-"/>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451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47868F-7544-6A83-C7DD-F96E3C533F9D}"/>
              </a:ext>
            </a:extLst>
          </p:cNvPr>
          <p:cNvSpPr>
            <a:spLocks noGrp="1"/>
          </p:cNvSpPr>
          <p:nvPr>
            <p:ph type="title"/>
          </p:nvPr>
        </p:nvSpPr>
        <p:spPr>
          <a:xfrm>
            <a:off x="235527" y="152400"/>
            <a:ext cx="11748655" cy="983674"/>
          </a:xfrm>
        </p:spPr>
        <p:txBody>
          <a:bodyPr>
            <a:normAutofit/>
          </a:bodyPr>
          <a:lstStyle/>
          <a:p>
            <a:pPr indent="252000" algn="ctr">
              <a:lnSpc>
                <a:spcPct val="100000"/>
              </a:lnSpc>
            </a:pPr>
            <a:r>
              <a:rPr lang="ru-RU" sz="2800" b="1" dirty="0">
                <a:solidFill>
                  <a:srgbClr val="FF0000"/>
                </a:solidFill>
                <a:latin typeface="Times New Roman" panose="02020603050405020304" pitchFamily="18" charset="0"/>
                <a:cs typeface="Times New Roman" panose="02020603050405020304" pitchFamily="18" charset="0"/>
              </a:rPr>
              <a:t>ПРОФЕССИОНАЛЬНОЕ ПОВЕДЕНИЕ</a:t>
            </a:r>
          </a:p>
        </p:txBody>
      </p:sp>
      <p:sp>
        <p:nvSpPr>
          <p:cNvPr id="3" name="Content Placeholder 2">
            <a:extLst>
              <a:ext uri="{FF2B5EF4-FFF2-40B4-BE49-F238E27FC236}">
                <a16:creationId xmlns:a16="http://schemas.microsoft.com/office/drawing/2014/main" xmlns="" id="{AF8C079B-FC95-706F-148D-95B06CC51E3E}"/>
              </a:ext>
            </a:extLst>
          </p:cNvPr>
          <p:cNvSpPr>
            <a:spLocks noGrp="1"/>
          </p:cNvSpPr>
          <p:nvPr>
            <p:ph idx="1"/>
          </p:nvPr>
        </p:nvSpPr>
        <p:spPr>
          <a:xfrm>
            <a:off x="110837" y="1136074"/>
            <a:ext cx="11984182" cy="5417126"/>
          </a:xfrm>
        </p:spPr>
        <p:txBody>
          <a:bodyPr>
            <a:normAutofit/>
          </a:bodyPr>
          <a:lstStyle/>
          <a:p>
            <a:pPr marL="0" indent="0" algn="just">
              <a:lnSpc>
                <a:spcPct val="100000"/>
              </a:lnSpc>
              <a:spcBef>
                <a:spcPts val="0"/>
              </a:spcBef>
              <a:buNone/>
            </a:pPr>
            <a:r>
              <a:rPr lang="ru-RU" b="1" dirty="0">
                <a:latin typeface="Times New Roman" panose="02020603050405020304" pitchFamily="18" charset="0"/>
                <a:cs typeface="Times New Roman" panose="02020603050405020304" pitchFamily="18" charset="0"/>
              </a:rPr>
              <a:t>                  Профессиональный бухгалтер </a:t>
            </a:r>
            <a:r>
              <a:rPr lang="ru-RU" b="1" u="sng" dirty="0">
                <a:latin typeface="Times New Roman" panose="02020603050405020304" pitchFamily="18" charset="0"/>
                <a:cs typeface="Times New Roman" panose="02020603050405020304" pitchFamily="18" charset="0"/>
              </a:rPr>
              <a:t>должен:</a:t>
            </a:r>
          </a:p>
          <a:p>
            <a:pPr marL="0" indent="252000" algn="just">
              <a:lnSpc>
                <a:spcPct val="100000"/>
              </a:lnSpc>
              <a:spcBef>
                <a:spcPts val="0"/>
              </a:spcBef>
            </a:pPr>
            <a:r>
              <a:rPr lang="ru-RU" b="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соблюдать соответствующее законодательство</a:t>
            </a:r>
            <a:r>
              <a:rPr lang="ru-RU" sz="2400" b="1" dirty="0">
                <a:latin typeface="Times New Roman" panose="02020603050405020304" pitchFamily="18" charset="0"/>
                <a:cs typeface="Times New Roman" panose="02020603050405020304" pitchFamily="18" charset="0"/>
              </a:rPr>
              <a:t>;</a:t>
            </a:r>
          </a:p>
          <a:p>
            <a:pPr marL="0" indent="252000" algn="just">
              <a:lnSpc>
                <a:spcPct val="100000"/>
              </a:lnSpc>
              <a:spcBef>
                <a:spcPts val="0"/>
              </a:spcBef>
            </a:pPr>
            <a:r>
              <a:rPr lang="ru-RU" sz="2400" dirty="0">
                <a:latin typeface="Times New Roman" panose="02020603050405020304" pitchFamily="18" charset="0"/>
                <a:cs typeface="Times New Roman" panose="02020603050405020304" pitchFamily="18" charset="0"/>
              </a:rPr>
              <a:t> избегать действий, которые дискредитируют профессию в целом, отрицательно влияют на его репутацию;</a:t>
            </a:r>
          </a:p>
          <a:p>
            <a:pPr marL="0" indent="252000" algn="just">
              <a:lnSpc>
                <a:spcPct val="100000"/>
              </a:lnSpc>
              <a:spcBef>
                <a:spcPts val="0"/>
              </a:spcBef>
            </a:pPr>
            <a:r>
              <a:rPr lang="ru-RU" sz="2400" dirty="0">
                <a:latin typeface="Times New Roman" panose="02020603050405020304" pitchFamily="18" charset="0"/>
                <a:cs typeface="Times New Roman" panose="02020603050405020304" pitchFamily="18" charset="0"/>
              </a:rPr>
              <a:t>не должен сознательно заниматься таким бизнесом, который может нанести ущерб его репутации;  </a:t>
            </a:r>
          </a:p>
          <a:p>
            <a:pPr marL="0" indent="252000" algn="just">
              <a:lnSpc>
                <a:spcPct val="100000"/>
              </a:lnSpc>
              <a:spcBef>
                <a:spcPts val="0"/>
              </a:spcBef>
            </a:pPr>
            <a:r>
              <a:rPr lang="ru-RU" sz="2400" dirty="0">
                <a:latin typeface="Times New Roman" panose="02020603050405020304" pitchFamily="18" charset="0"/>
                <a:cs typeface="Times New Roman" panose="02020603050405020304" pitchFamily="18" charset="0"/>
              </a:rPr>
              <a:t>не должен преувеличивать, с одной стороны, свои возможности, квалификацию и опыт, а с другой стороны, пренебрежительно отзываться о работе других профессиональных бухгалтеров.</a:t>
            </a:r>
          </a:p>
          <a:p>
            <a:pPr marL="0" indent="252000" algn="just">
              <a:lnSpc>
                <a:spcPct val="100000"/>
              </a:lnSpc>
              <a:spcBef>
                <a:spcPts val="0"/>
              </a:spcBef>
            </a:pPr>
            <a:endParaRPr lang="ru-RU" sz="2400" dirty="0">
              <a:latin typeface="Times New Roman" panose="02020603050405020304" pitchFamily="18" charset="0"/>
              <a:cs typeface="Times New Roman" panose="02020603050405020304" pitchFamily="18" charset="0"/>
            </a:endParaRPr>
          </a:p>
          <a:p>
            <a:pPr marL="0" indent="252000" algn="just">
              <a:lnSpc>
                <a:spcPct val="100000"/>
              </a:lnSpc>
              <a:spcBef>
                <a:spcPts val="0"/>
              </a:spcBef>
            </a:pP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Например, заниматься обналичиванием денег, делать завышенную рекламу</a:t>
            </a:r>
          </a:p>
          <a:p>
            <a:pPr marL="0" indent="0">
              <a:lnSpc>
                <a:spcPct val="100000"/>
              </a:lnSpc>
              <a:spcBef>
                <a:spcPts val="0"/>
              </a:spcBef>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9791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78934A-8A91-0F96-542E-BA685DE97310}"/>
              </a:ext>
            </a:extLst>
          </p:cNvPr>
          <p:cNvSpPr>
            <a:spLocks noGrp="1"/>
          </p:cNvSpPr>
          <p:nvPr>
            <p:ph type="title"/>
          </p:nvPr>
        </p:nvSpPr>
        <p:spPr>
          <a:xfrm>
            <a:off x="152399" y="96983"/>
            <a:ext cx="11873345" cy="1593706"/>
          </a:xfrm>
        </p:spPr>
        <p:txBody>
          <a:bodyPr>
            <a:normAutofit/>
          </a:bodyPr>
          <a:lstStyle/>
          <a:p>
            <a:pPr indent="252000" algn="ctr">
              <a:lnSpc>
                <a:spcPct val="100000"/>
              </a:lnSpc>
            </a:pPr>
            <a:r>
              <a:rPr lang="ru-RU" sz="2400" b="1" dirty="0">
                <a:solidFill>
                  <a:srgbClr val="FF0000"/>
                </a:solidFill>
                <a:latin typeface="Times New Roman" panose="02020603050405020304" pitchFamily="18" charset="0"/>
                <a:cs typeface="Times New Roman" panose="02020603050405020304" pitchFamily="18" charset="0"/>
              </a:rPr>
              <a:t>КОНЦЕПТУАЛЬНАЯ ОСНОВА КОДЕКСА</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(или АЛГОРИТМ, МЕХАНИЗМ действий профессионального бухгалтера)</a:t>
            </a:r>
            <a:endParaRPr lang="ru-RU"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9006ECB-E87D-67F2-FC88-5FAF4B1B3096}"/>
              </a:ext>
            </a:extLst>
          </p:cNvPr>
          <p:cNvSpPr>
            <a:spLocks noGrp="1"/>
          </p:cNvSpPr>
          <p:nvPr>
            <p:ph idx="1"/>
          </p:nvPr>
        </p:nvSpPr>
        <p:spPr>
          <a:xfrm>
            <a:off x="152399" y="1825625"/>
            <a:ext cx="11873345" cy="4935392"/>
          </a:xfrm>
        </p:spPr>
        <p:txBody>
          <a:bodyPr>
            <a:normAutofit/>
          </a:bodyPr>
          <a:lstStyle/>
          <a:p>
            <a:pPr marL="0" indent="0" algn="just">
              <a:lnSpc>
                <a:spcPct val="100000"/>
              </a:lnSpc>
              <a:spcBef>
                <a:spcPts val="0"/>
              </a:spcBef>
              <a:buNone/>
            </a:pPr>
            <a:r>
              <a:rPr lang="ru-RU" sz="2000" b="1" dirty="0">
                <a:latin typeface="Times New Roman" panose="02020603050405020304" pitchFamily="18" charset="0"/>
                <a:cs typeface="Times New Roman" panose="02020603050405020304" pitchFamily="18" charset="0"/>
              </a:rPr>
              <a:t>ОБСТОЯТЕЛЬСТВА, в которых ведет свою деятельность профессиональный бухгалтер, МОГУТ ВЫЗВАТЬ СПЕЦИФИЧЕСКИЕ УГРОЗЫ СООТВЕТСТВИЮ ФУНДАМЕНТАЛЬНЫМ ПРИНЦИПАМ.</a:t>
            </a:r>
          </a:p>
          <a:p>
            <a:pPr marL="0" indent="0" algn="ctr">
              <a:lnSpc>
                <a:spcPct val="100000"/>
              </a:lnSpc>
              <a:spcBef>
                <a:spcPts val="0"/>
              </a:spcBef>
              <a:buNone/>
            </a:pPr>
            <a:r>
              <a:rPr lang="ru-RU" sz="2000" b="1" dirty="0">
                <a:latin typeface="Times New Roman" panose="02020603050405020304" pitchFamily="18" charset="0"/>
                <a:cs typeface="Times New Roman" panose="02020603050405020304" pitchFamily="18" charset="0"/>
              </a:rPr>
              <a:t>3 ПОСЛЕДОВАТЕЛЬНЫХ ДЕЙСТВИЯ:</a:t>
            </a:r>
          </a:p>
          <a:p>
            <a:pPr marL="0" indent="0">
              <a:lnSpc>
                <a:spcPct val="100000"/>
              </a:lnSpc>
              <a:spcBef>
                <a:spcPts val="0"/>
              </a:spcBef>
              <a:buNone/>
            </a:pPr>
            <a:endParaRPr lang="ru-RU" sz="2000" b="1" dirty="0">
              <a:latin typeface="Times New Roman" panose="02020603050405020304" pitchFamily="18" charset="0"/>
              <a:cs typeface="Times New Roman" panose="02020603050405020304" pitchFamily="18" charset="0"/>
            </a:endParaRPr>
          </a:p>
          <a:p>
            <a:pPr marL="457200" indent="-457200">
              <a:lnSpc>
                <a:spcPct val="100000"/>
              </a:lnSpc>
              <a:spcBef>
                <a:spcPts val="0"/>
              </a:spcBef>
              <a:buAutoNum type="arabicParenR"/>
            </a:pPr>
            <a:r>
              <a:rPr lang="ru-RU" sz="2000" b="1" dirty="0">
                <a:latin typeface="Times New Roman" panose="02020603050405020304" pitchFamily="18" charset="0"/>
                <a:cs typeface="Times New Roman" panose="02020603050405020304" pitchFamily="18" charset="0"/>
              </a:rPr>
              <a:t>ВЫЯВЛЕНИЕ УГРОЗ СОБЛЮДЕНИЮ ФУНДАМЕНТАЛЬНЫХ ПРИНЦИПОВ;</a:t>
            </a:r>
          </a:p>
          <a:p>
            <a:pPr marL="457200" indent="-457200">
              <a:lnSpc>
                <a:spcPct val="100000"/>
              </a:lnSpc>
              <a:spcBef>
                <a:spcPts val="0"/>
              </a:spcBef>
              <a:buAutoNum type="arabicParenR"/>
            </a:pPr>
            <a:endParaRPr lang="ru-RU" sz="2000" b="1" dirty="0">
              <a:latin typeface="Times New Roman" panose="02020603050405020304" pitchFamily="18" charset="0"/>
              <a:cs typeface="Times New Roman" panose="02020603050405020304" pitchFamily="18" charset="0"/>
            </a:endParaRPr>
          </a:p>
          <a:p>
            <a:pPr marL="457200" indent="-457200">
              <a:lnSpc>
                <a:spcPct val="100000"/>
              </a:lnSpc>
              <a:spcBef>
                <a:spcPts val="0"/>
              </a:spcBef>
              <a:buAutoNum type="arabicParenR"/>
            </a:pPr>
            <a:r>
              <a:rPr lang="ru-RU" sz="2000" b="1" dirty="0">
                <a:latin typeface="Times New Roman" panose="02020603050405020304" pitchFamily="18" charset="0"/>
                <a:cs typeface="Times New Roman" panose="02020603050405020304" pitchFamily="18" charset="0"/>
              </a:rPr>
              <a:t>ОЦЕНКА ВЫЯВЛЕННЫХ УГРОЗ (выше или ниже приемлемого уровня);</a:t>
            </a:r>
          </a:p>
          <a:p>
            <a:pPr marL="457200" indent="-457200">
              <a:lnSpc>
                <a:spcPct val="100000"/>
              </a:lnSpc>
              <a:spcBef>
                <a:spcPts val="0"/>
              </a:spcBef>
              <a:buAutoNum type="arabicParenR"/>
            </a:pPr>
            <a:endParaRPr lang="ru-RU" sz="2000" b="1" dirty="0">
              <a:latin typeface="Times New Roman" panose="02020603050405020304" pitchFamily="18" charset="0"/>
              <a:cs typeface="Times New Roman" panose="02020603050405020304" pitchFamily="18" charset="0"/>
            </a:endParaRPr>
          </a:p>
          <a:p>
            <a:pPr marL="457200" indent="-457200">
              <a:lnSpc>
                <a:spcPct val="100000"/>
              </a:lnSpc>
              <a:spcBef>
                <a:spcPts val="0"/>
              </a:spcBef>
              <a:buAutoNum type="arabicParenR"/>
            </a:pPr>
            <a:r>
              <a:rPr lang="ru-RU" sz="2000" b="1" dirty="0">
                <a:latin typeface="Times New Roman" panose="02020603050405020304" pitchFamily="18" charset="0"/>
                <a:cs typeface="Times New Roman" panose="02020603050405020304" pitchFamily="18" charset="0"/>
              </a:rPr>
              <a:t>УСТРАНЕНИЕ УГРОЗ ИЛИ СНИЖЕНИЕ ИХ ДО ПРИЕМЛЕМОГО УРОВНЯ.</a:t>
            </a:r>
          </a:p>
          <a:p>
            <a:pPr marL="457200" indent="-457200">
              <a:lnSpc>
                <a:spcPct val="100000"/>
              </a:lnSpc>
              <a:spcBef>
                <a:spcPts val="0"/>
              </a:spcBef>
              <a:buAutoNum type="arabicParenR"/>
            </a:pPr>
            <a:endParaRPr lang="ru-RU" sz="2000" b="1" dirty="0">
              <a:latin typeface="Times New Roman" panose="02020603050405020304" pitchFamily="18" charset="0"/>
              <a:cs typeface="Times New Roman" panose="02020603050405020304" pitchFamily="18" charset="0"/>
            </a:endParaRPr>
          </a:p>
          <a:p>
            <a:pPr marL="457200" indent="-457200">
              <a:lnSpc>
                <a:spcPct val="100000"/>
              </a:lnSpc>
              <a:spcBef>
                <a:spcPts val="0"/>
              </a:spcBef>
              <a:buAutoNum type="arabicParenR"/>
            </a:pPr>
            <a:endParaRPr lang="ru-RU" sz="20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ru-RU" sz="2000" dirty="0">
                <a:latin typeface="Times New Roman" panose="02020603050405020304" pitchFamily="18" charset="0"/>
                <a:cs typeface="Times New Roman" panose="02020603050405020304" pitchFamily="18" charset="0"/>
              </a:rPr>
              <a:t>ЕСЛИ ПРОФЕССИОНАЛЬНЫЙ БУХГАЛТЕР </a:t>
            </a:r>
            <a:r>
              <a:rPr lang="ru-RU" sz="2000" b="1" dirty="0">
                <a:latin typeface="Times New Roman" panose="02020603050405020304" pitchFamily="18" charset="0"/>
                <a:cs typeface="Times New Roman" panose="02020603050405020304" pitchFamily="18" charset="0"/>
              </a:rPr>
              <a:t>НЕ МОЖЕТ ПРИМЕНИТЬ НАДЛЕЖАЩИЕ МЕРЫ ПРЕДОСТОРОЖНОСТИ</a:t>
            </a:r>
            <a:r>
              <a:rPr lang="ru-RU" sz="2000" dirty="0">
                <a:latin typeface="Times New Roman" panose="02020603050405020304" pitchFamily="18" charset="0"/>
                <a:cs typeface="Times New Roman" panose="02020603050405020304" pitchFamily="18" charset="0"/>
              </a:rPr>
              <a:t>, ТО </a:t>
            </a:r>
            <a:r>
              <a:rPr lang="ru-RU" sz="2000" b="1" dirty="0">
                <a:latin typeface="Times New Roman" panose="02020603050405020304" pitchFamily="18" charset="0"/>
                <a:cs typeface="Times New Roman" panose="02020603050405020304" pitchFamily="18" charset="0"/>
              </a:rPr>
              <a:t>ОН ДОЛЖЕН ОТКАЗАТЬСЯ И ИЛИ ПРЕКРАТИТЬ ОКАЗЫВАТЬ ПРОФЕССИОНАЛЬНЫЕ УСЛУГИ КЛИЕНТУ</a:t>
            </a:r>
          </a:p>
          <a:p>
            <a:pPr marL="457200" indent="-457200">
              <a:lnSpc>
                <a:spcPct val="100000"/>
              </a:lnSpc>
              <a:spcBef>
                <a:spcPts val="0"/>
              </a:spcBef>
              <a:buAutoNum type="arabicParenR"/>
            </a:pP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830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475D73-2A5D-73D2-E103-4115BB4002D6}"/>
              </a:ext>
            </a:extLst>
          </p:cNvPr>
          <p:cNvSpPr>
            <a:spLocks noGrp="1"/>
          </p:cNvSpPr>
          <p:nvPr>
            <p:ph type="ctrTitle"/>
          </p:nvPr>
        </p:nvSpPr>
        <p:spPr>
          <a:xfrm>
            <a:off x="96982" y="0"/>
            <a:ext cx="11887200" cy="3509963"/>
          </a:xfrm>
        </p:spPr>
        <p:txBody>
          <a:bodyPr>
            <a:normAutofit/>
          </a:bodyPr>
          <a:lstStyle/>
          <a:p>
            <a:pPr indent="252000" algn="just">
              <a:lnSpc>
                <a:spcPct val="100000"/>
              </a:lnSpc>
            </a:pPr>
            <a:r>
              <a:rPr lang="ru-RU" sz="2400" b="1" dirty="0">
                <a:latin typeface="Times New Roman" panose="02020603050405020304" pitchFamily="18" charset="0"/>
                <a:cs typeface="Times New Roman" panose="02020603050405020304" pitchFamily="18" charset="0"/>
              </a:rPr>
              <a:t>Э́тика</a:t>
            </a:r>
            <a:r>
              <a:rPr lang="ru-RU" sz="2400" dirty="0">
                <a:latin typeface="Times New Roman" panose="02020603050405020304" pitchFamily="18" charset="0"/>
                <a:cs typeface="Times New Roman" panose="02020603050405020304" pitchFamily="18" charset="0"/>
              </a:rPr>
              <a:t> (греч. — </a:t>
            </a:r>
            <a:r>
              <a:rPr lang="ru-RU" sz="2400" b="1" dirty="0">
                <a:latin typeface="Times New Roman" panose="02020603050405020304" pitchFamily="18" charset="0"/>
                <a:cs typeface="Times New Roman" panose="02020603050405020304" pitchFamily="18" charset="0"/>
              </a:rPr>
              <a:t>этос</a:t>
            </a:r>
            <a:r>
              <a:rPr lang="ru-RU" sz="2400" dirty="0">
                <a:latin typeface="Times New Roman" panose="02020603050405020304" pitchFamily="18" charset="0"/>
                <a:cs typeface="Times New Roman" panose="02020603050405020304" pitchFamily="18" charset="0"/>
              </a:rPr>
              <a:t>, нрав, обычай) — философская дисциплина, предметами исследования которой являются нравственность и мораль. Первоначально смыслом слова этос было </a:t>
            </a:r>
            <a:r>
              <a:rPr lang="ru-RU" sz="2400" b="1" dirty="0">
                <a:latin typeface="Times New Roman" panose="02020603050405020304" pitchFamily="18" charset="0"/>
                <a:cs typeface="Times New Roman" panose="02020603050405020304" pitchFamily="18" charset="0"/>
              </a:rPr>
              <a:t>совместное жилище и правила, порождённые совместным проживанием,</a:t>
            </a:r>
            <a:r>
              <a:rPr lang="ru-RU" sz="2400" dirty="0">
                <a:latin typeface="Times New Roman" panose="02020603050405020304" pitchFamily="18" charset="0"/>
                <a:cs typeface="Times New Roman" panose="02020603050405020304" pitchFamily="18" charset="0"/>
              </a:rPr>
              <a:t> нормы, сплачивающие общество, способствующие преодолению индивидуализма и агрессивности.</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По мере развития общества к этому смыслу добавляется изучение </a:t>
            </a:r>
            <a:r>
              <a:rPr lang="ru-RU" sz="2400" b="1" dirty="0">
                <a:latin typeface="Times New Roman" panose="02020603050405020304" pitchFamily="18" charset="0"/>
                <a:cs typeface="Times New Roman" panose="02020603050405020304" pitchFamily="18" charset="0"/>
              </a:rPr>
              <a:t>совести, добра и зла, сочувствия, дружбы, смысла жизни, самопожертвования</a:t>
            </a:r>
            <a:r>
              <a:rPr lang="ru-RU" sz="2400" dirty="0">
                <a:latin typeface="Times New Roman" panose="02020603050405020304" pitchFamily="18" charset="0"/>
                <a:cs typeface="Times New Roman" panose="02020603050405020304" pitchFamily="18" charset="0"/>
              </a:rPr>
              <a:t> и так далее. Выработанные этикой понятия — </a:t>
            </a:r>
            <a:r>
              <a:rPr lang="ru-RU" sz="2400" b="1" dirty="0">
                <a:latin typeface="Times New Roman" panose="02020603050405020304" pitchFamily="18" charset="0"/>
                <a:cs typeface="Times New Roman" panose="02020603050405020304" pitchFamily="18" charset="0"/>
              </a:rPr>
              <a:t>милосердие, справедливость, дружба, солидарность </a:t>
            </a:r>
            <a:r>
              <a:rPr lang="ru-RU" sz="2400" dirty="0">
                <a:latin typeface="Times New Roman" panose="02020603050405020304" pitchFamily="18" charset="0"/>
                <a:cs typeface="Times New Roman" panose="02020603050405020304" pitchFamily="18" charset="0"/>
              </a:rPr>
              <a:t>и другие, направляют моральное развитие социальных институтов и отношений.</a:t>
            </a:r>
          </a:p>
        </p:txBody>
      </p:sp>
      <p:sp>
        <p:nvSpPr>
          <p:cNvPr id="3" name="Subtitle 2">
            <a:extLst>
              <a:ext uri="{FF2B5EF4-FFF2-40B4-BE49-F238E27FC236}">
                <a16:creationId xmlns:a16="http://schemas.microsoft.com/office/drawing/2014/main" xmlns="" id="{B4A07CB1-90F0-214A-231B-DFD520421B1B}"/>
              </a:ext>
            </a:extLst>
          </p:cNvPr>
          <p:cNvSpPr>
            <a:spLocks noGrp="1"/>
          </p:cNvSpPr>
          <p:nvPr>
            <p:ph type="subTitle" idx="1"/>
          </p:nvPr>
        </p:nvSpPr>
        <p:spPr>
          <a:xfrm>
            <a:off x="96981" y="3602038"/>
            <a:ext cx="11887199" cy="3103562"/>
          </a:xfrm>
        </p:spPr>
        <p:txBody>
          <a:bodyPr>
            <a:normAutofit fontScale="92500" lnSpcReduction="10000"/>
          </a:bodyPr>
          <a:lstStyle/>
          <a:p>
            <a:pPr indent="252000" algn="just">
              <a:lnSpc>
                <a:spcPct val="100000"/>
              </a:lnSpc>
              <a:spcBef>
                <a:spcPts val="0"/>
              </a:spcBef>
            </a:pPr>
            <a:r>
              <a:rPr lang="ru-RU" b="1" dirty="0">
                <a:latin typeface="Times New Roman" panose="02020603050405020304" pitchFamily="18" charset="0"/>
                <a:cs typeface="Times New Roman" panose="02020603050405020304" pitchFamily="18" charset="0"/>
              </a:rPr>
              <a:t>Под моралью </a:t>
            </a:r>
            <a:r>
              <a:rPr lang="ru-RU" dirty="0">
                <a:latin typeface="Times New Roman" panose="02020603050405020304" pitchFamily="18" charset="0"/>
                <a:cs typeface="Times New Roman" panose="02020603050405020304" pitchFamily="18" charset="0"/>
              </a:rPr>
              <a:t>понимают </a:t>
            </a:r>
            <a:r>
              <a:rPr lang="ru-RU" b="1" dirty="0">
                <a:latin typeface="Times New Roman" panose="02020603050405020304" pitchFamily="18" charset="0"/>
                <a:cs typeface="Times New Roman" panose="02020603050405020304" pitchFamily="18" charset="0"/>
              </a:rPr>
              <a:t>правила</a:t>
            </a:r>
            <a:r>
              <a:rPr lang="ru-RU" dirty="0">
                <a:latin typeface="Times New Roman" panose="02020603050405020304" pitchFamily="18" charset="0"/>
                <a:cs typeface="Times New Roman" panose="02020603050405020304" pitchFamily="18" charset="0"/>
              </a:rPr>
              <a:t>, установленные людьми для более комфортного общения (</a:t>
            </a:r>
            <a:r>
              <a:rPr lang="ru-RU" b="1" dirty="0">
                <a:latin typeface="Times New Roman" panose="02020603050405020304" pitchFamily="18" charset="0"/>
                <a:cs typeface="Times New Roman" panose="02020603050405020304" pitchFamily="18" charset="0"/>
              </a:rPr>
              <a:t>то, что требует от вас общество</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Нравственность</a:t>
            </a:r>
            <a:r>
              <a:rPr lang="ru-RU" dirty="0">
                <a:latin typeface="Times New Roman" panose="02020603050405020304" pitchFamily="18" charset="0"/>
                <a:cs typeface="Times New Roman" panose="02020603050405020304" pitchFamily="18" charset="0"/>
              </a:rPr>
              <a:t> – это те же нормы поведения, но </a:t>
            </a:r>
            <a:r>
              <a:rPr lang="ru-RU" b="1" dirty="0">
                <a:latin typeface="Times New Roman" panose="02020603050405020304" pitchFamily="18" charset="0"/>
                <a:cs typeface="Times New Roman" panose="02020603050405020304" pitchFamily="18" charset="0"/>
              </a:rPr>
              <a:t>исходящие изнутри </a:t>
            </a:r>
            <a:r>
              <a:rPr lang="ru-RU" dirty="0">
                <a:latin typeface="Times New Roman" panose="02020603050405020304" pitchFamily="18" charset="0"/>
                <a:cs typeface="Times New Roman" panose="02020603050405020304" pitchFamily="18" charset="0"/>
              </a:rPr>
              <a:t>– ваши личные, заложенные с детства ( ваши требования к себе и окружающим — это мораль через призму личности).</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обществе существует разные группы (партии, коллективы на предприятии и др.), в каждой из них существует свой этический кодекс.</a:t>
            </a:r>
          </a:p>
          <a:p>
            <a:pPr indent="252000" algn="just">
              <a:lnSpc>
                <a:spcPct val="100000"/>
              </a:lnSpc>
              <a:spcBef>
                <a:spcPts val="0"/>
              </a:spcBef>
            </a:pPr>
            <a:r>
              <a:rPr lang="ru-RU" dirty="0">
                <a:latin typeface="Times New Roman" panose="02020603050405020304" pitchFamily="18" charset="0"/>
                <a:cs typeface="Times New Roman" panose="02020603050405020304" pitchFamily="18" charset="0"/>
              </a:rPr>
              <a:t>То есть если правила некой группы не соответствуют вашим внутренним убеждениям и ценностям, то вы можете отказаться от их принятия и исполнения. Например, </a:t>
            </a:r>
            <a:r>
              <a:rPr lang="ru-RU" b="1" dirty="0">
                <a:latin typeface="Times New Roman" panose="02020603050405020304" pitchFamily="18" charset="0"/>
                <a:cs typeface="Times New Roman" panose="02020603050405020304" pitchFamily="18" charset="0"/>
              </a:rPr>
              <a:t>я никогда не буду работать на фирме, где корпоративная этика допускает жестокое отношение сотрудников по отношению друг к другу.</a:t>
            </a:r>
          </a:p>
          <a:p>
            <a:pPr indent="252000" algn="just">
              <a:lnSpc>
                <a:spcPct val="100000"/>
              </a:lnSpc>
              <a:spcBef>
                <a:spcPts val="0"/>
              </a:spcBef>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948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3DFAD8-20BA-13EC-12DB-4D04A1ACECB4}"/>
              </a:ext>
            </a:extLst>
          </p:cNvPr>
          <p:cNvSpPr>
            <a:spLocks noGrp="1"/>
          </p:cNvSpPr>
          <p:nvPr>
            <p:ph type="title"/>
          </p:nvPr>
        </p:nvSpPr>
        <p:spPr>
          <a:xfrm>
            <a:off x="193963" y="110837"/>
            <a:ext cx="11831781" cy="512618"/>
          </a:xfrm>
        </p:spPr>
        <p:txBody>
          <a:bodyPr>
            <a:normAutofit/>
          </a:bodyPr>
          <a:lstStyle/>
          <a:p>
            <a:pPr indent="252000" algn="ctr">
              <a:lnSpc>
                <a:spcPct val="100000"/>
              </a:lnSpc>
            </a:pPr>
            <a:r>
              <a:rPr lang="ru-RU" sz="2400" b="1" dirty="0">
                <a:latin typeface="Times New Roman" panose="02020603050405020304" pitchFamily="18" charset="0"/>
                <a:cs typeface="Times New Roman" panose="02020603050405020304" pitchFamily="18" charset="0"/>
              </a:rPr>
              <a:t>УГРОЗЫ и МЕРЫ ПРЕДОСТОРОЖНОСТИ</a:t>
            </a:r>
          </a:p>
        </p:txBody>
      </p:sp>
      <p:sp>
        <p:nvSpPr>
          <p:cNvPr id="3" name="Content Placeholder 2">
            <a:extLst>
              <a:ext uri="{FF2B5EF4-FFF2-40B4-BE49-F238E27FC236}">
                <a16:creationId xmlns:a16="http://schemas.microsoft.com/office/drawing/2014/main" xmlns="" id="{7627CAD8-D7F7-6BF6-DC0E-39C6ACE7F5C6}"/>
              </a:ext>
            </a:extLst>
          </p:cNvPr>
          <p:cNvSpPr>
            <a:spLocks noGrp="1"/>
          </p:cNvSpPr>
          <p:nvPr>
            <p:ph idx="1"/>
          </p:nvPr>
        </p:nvSpPr>
        <p:spPr>
          <a:xfrm>
            <a:off x="193963" y="623455"/>
            <a:ext cx="11831781" cy="6123708"/>
          </a:xfrm>
        </p:spPr>
        <p:txBody>
          <a:bodyPr>
            <a:normAutofit fontScale="85000" lnSpcReduction="10000"/>
          </a:bodyPr>
          <a:lstStyle/>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1) </a:t>
            </a:r>
            <a:r>
              <a:rPr lang="ru-RU" sz="2000" b="1" dirty="0">
                <a:solidFill>
                  <a:srgbClr val="FF0000"/>
                </a:solidFill>
                <a:latin typeface="Times New Roman" panose="02020603050405020304" pitchFamily="18" charset="0"/>
                <a:cs typeface="Times New Roman" panose="02020603050405020304" pitchFamily="18" charset="0"/>
              </a:rPr>
              <a:t>УГРОЗА ЛИЧНОЙ ЗАИНТЕРЕСОВАННОСТИ </a:t>
            </a:r>
            <a:r>
              <a:rPr lang="ru-RU" sz="2000" dirty="0">
                <a:latin typeface="Times New Roman" panose="02020603050405020304" pitchFamily="18" charset="0"/>
                <a:cs typeface="Times New Roman" panose="02020603050405020304" pitchFamily="18" charset="0"/>
              </a:rPr>
              <a:t>(может возникнуть в результате финансовой или иной заинтересованности ПБ или члена его семьи) (</a:t>
            </a:r>
            <a:r>
              <a:rPr lang="en-US" sz="2000" dirty="0">
                <a:latin typeface="Times New Roman" panose="02020603050405020304" pitchFamily="18" charset="0"/>
                <a:cs typeface="Times New Roman" panose="02020603050405020304" pitchFamily="18" charset="0"/>
              </a:rPr>
              <a:t>C</a:t>
            </a:r>
            <a:r>
              <a:rPr lang="ru-RU" sz="2000" dirty="0">
                <a:latin typeface="Times New Roman" panose="02020603050405020304" pitchFamily="18" charset="0"/>
                <a:cs typeface="Times New Roman" panose="02020603050405020304" pitchFamily="18" charset="0"/>
              </a:rPr>
              <a:t>итуация, когда бухгалтер не руководствуется в своей работе профессиональными принципами, а действует в личных интересах. Например, продвигает сделку, от которой получает личную выгоду. В ряде случаев (например, в США) запрещена выплата главному бухгалтеру премии из чистой прибыли, в расчете которой он принимал участие; или желание двигаться вверх по карьере); наличие доли в уставном капитале (акций) клиента, желание и возможность перейти на работу к клиенту, вознаграждение по договору, поставленное в зависимость от результатов работы</a:t>
            </a:r>
          </a:p>
          <a:p>
            <a:pPr marL="0" indent="0" algn="just">
              <a:lnSpc>
                <a:spcPct val="100000"/>
              </a:lnSpc>
              <a:spcBef>
                <a:spcPts val="0"/>
              </a:spcBef>
              <a:buNone/>
            </a:pPr>
            <a:endParaRPr lang="ru-RU"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2) </a:t>
            </a:r>
            <a:r>
              <a:rPr lang="ru-RU" sz="2000" b="1" dirty="0">
                <a:solidFill>
                  <a:srgbClr val="FF0000"/>
                </a:solidFill>
                <a:latin typeface="Times New Roman" panose="02020603050405020304" pitchFamily="18" charset="0"/>
                <a:cs typeface="Times New Roman" panose="02020603050405020304" pitchFamily="18" charset="0"/>
              </a:rPr>
              <a:t>УГРОЗА САМОПРОВЕРКИ </a:t>
            </a:r>
            <a:r>
              <a:rPr lang="ru-RU" sz="2000" b="1"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может возникнуть, если прошлое суждение должно быть повторно оценено ПБ, отвечающим за это суждение) (например, сдали отчет, но потом появились сомнения, отзыв и стали менять, или наоборот, излишняя самоуверенность привела к ошибке). Угроза, характерная в основном для аудиторов. Аудитор не может проверять отчетность, в составлении которой принимал участие как оказывая профессиональные услуги, так и будучи ранее сотрудником клиента. </a:t>
            </a:r>
          </a:p>
          <a:p>
            <a:pPr marL="0" indent="0" algn="just">
              <a:lnSpc>
                <a:spcPct val="100000"/>
              </a:lnSpc>
              <a:spcBef>
                <a:spcPts val="0"/>
              </a:spcBef>
              <a:buNone/>
            </a:pPr>
            <a:endParaRPr lang="ru-RU"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3) </a:t>
            </a:r>
            <a:r>
              <a:rPr lang="ru-RU" sz="2000" b="1" dirty="0">
                <a:solidFill>
                  <a:srgbClr val="FF0000"/>
                </a:solidFill>
                <a:latin typeface="Times New Roman" panose="02020603050405020304" pitchFamily="18" charset="0"/>
                <a:cs typeface="Times New Roman" panose="02020603050405020304" pitchFamily="18" charset="0"/>
              </a:rPr>
              <a:t>УГРОЗА НЕОБХОДИМОСТИ В ЗАЩИТЕ </a:t>
            </a:r>
            <a:r>
              <a:rPr lang="ru-RU" sz="2000" dirty="0">
                <a:latin typeface="Times New Roman" panose="02020603050405020304" pitchFamily="18" charset="0"/>
                <a:cs typeface="Times New Roman" panose="02020603050405020304" pitchFamily="18" charset="0"/>
              </a:rPr>
              <a:t>(может возникнуть, если ПБ  отстаивает (продвигает) свое мнение вплоть до точки, когда последующая объективность может быть подвергнута риску) ( например, ПБ публично заявляет о позиции работодателя, но она оказалась ошибочной); или если аудитор отстаивает позицию своего клиента в суде или в споре с налоговым органом, он потом будет вынужден поддерживать ее и в ходе аудиторской проверки, что может помешать ему оценить ситуацию, используя свое профессиональное суждение. Другим примером возникновения угрозы заступничества является продвижение организацией акций заказчика услуг. </a:t>
            </a:r>
          </a:p>
          <a:p>
            <a:pPr marL="0" indent="0" algn="just">
              <a:lnSpc>
                <a:spcPct val="100000"/>
              </a:lnSpc>
              <a:spcBef>
                <a:spcPts val="0"/>
              </a:spcBef>
              <a:buNone/>
            </a:pPr>
            <a:endParaRPr lang="ru-RU"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4) </a:t>
            </a:r>
            <a:r>
              <a:rPr lang="ru-RU" sz="2000" b="1" dirty="0">
                <a:solidFill>
                  <a:srgbClr val="FF0000"/>
                </a:solidFill>
                <a:latin typeface="Times New Roman" panose="02020603050405020304" pitchFamily="18" charset="0"/>
                <a:cs typeface="Times New Roman" panose="02020603050405020304" pitchFamily="18" charset="0"/>
              </a:rPr>
              <a:t>УГРОЗА ЗНАКОМСТВА </a:t>
            </a:r>
            <a:r>
              <a:rPr lang="ru-RU" sz="2000" dirty="0">
                <a:latin typeface="Times New Roman" panose="02020603050405020304" pitchFamily="18" charset="0"/>
                <a:cs typeface="Times New Roman" panose="02020603050405020304" pitchFamily="18" charset="0"/>
              </a:rPr>
              <a:t>(может возникнуть, когда по причине близких или личных отношений ПБ слишком симпатизирует или сочуствует интересам других лиц);</a:t>
            </a:r>
          </a:p>
          <a:p>
            <a:pPr marL="0" indent="0" algn="just">
              <a:lnSpc>
                <a:spcPct val="100000"/>
              </a:lnSpc>
              <a:spcBef>
                <a:spcPts val="0"/>
              </a:spcBef>
              <a:buNone/>
            </a:pPr>
            <a:endParaRPr lang="ru-RU"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5) </a:t>
            </a:r>
            <a:r>
              <a:rPr lang="ru-RU" sz="2000" b="1" dirty="0">
                <a:solidFill>
                  <a:srgbClr val="FF0000"/>
                </a:solidFill>
                <a:latin typeface="Times New Roman" panose="02020603050405020304" pitchFamily="18" charset="0"/>
                <a:cs typeface="Times New Roman" panose="02020603050405020304" pitchFamily="18" charset="0"/>
              </a:rPr>
              <a:t>УГРОЗА ЗАПУГИВАНИЯ </a:t>
            </a:r>
            <a:r>
              <a:rPr lang="ru-RU" sz="2000" dirty="0">
                <a:latin typeface="Times New Roman" panose="02020603050405020304" pitchFamily="18" charset="0"/>
                <a:cs typeface="Times New Roman" panose="02020603050405020304" pitchFamily="18" charset="0"/>
              </a:rPr>
              <a:t>(когда ПБ не может действовать объективно из-за реальных или предполагаемях угроз).</a:t>
            </a:r>
          </a:p>
        </p:txBody>
      </p:sp>
    </p:spTree>
    <p:extLst>
      <p:ext uri="{BB962C8B-B14F-4D97-AF65-F5344CB8AC3E}">
        <p14:creationId xmlns:p14="http://schemas.microsoft.com/office/powerpoint/2010/main" val="2274161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E35690-20A9-9F4D-E47B-2639BB981CCE}"/>
              </a:ext>
            </a:extLst>
          </p:cNvPr>
          <p:cNvSpPr>
            <a:spLocks noGrp="1"/>
          </p:cNvSpPr>
          <p:nvPr>
            <p:ph type="title"/>
          </p:nvPr>
        </p:nvSpPr>
        <p:spPr>
          <a:xfrm>
            <a:off x="207818" y="110837"/>
            <a:ext cx="11790218" cy="1579852"/>
          </a:xfrm>
        </p:spPr>
        <p:txBody>
          <a:bodyPr>
            <a:normAutofit/>
          </a:bodyPr>
          <a:lstStyle/>
          <a:p>
            <a:pPr indent="252000">
              <a:lnSpc>
                <a:spcPct val="100000"/>
              </a:lnSpc>
            </a:pPr>
            <a:r>
              <a:rPr lang="ru-RU" sz="2400" b="1" dirty="0">
                <a:latin typeface="Times New Roman" panose="02020603050405020304" pitchFamily="18" charset="0"/>
                <a:cs typeface="Times New Roman" panose="02020603050405020304" pitchFamily="18" charset="0"/>
              </a:rPr>
              <a:t>ОЦЕНКА УГРОЗ</a:t>
            </a:r>
            <a:r>
              <a:rPr lang="ru-RU" sz="2400" dirty="0">
                <a:latin typeface="Times New Roman" panose="02020603050405020304" pitchFamily="18" charset="0"/>
                <a:cs typeface="Times New Roman" panose="02020603050405020304" pitchFamily="18" charset="0"/>
              </a:rPr>
              <a:t>: когда ПБ выявляет угрозу соблюдению фундаментальных принципов, он должен оценить, находится ли такая угроза на </a:t>
            </a:r>
            <a:r>
              <a:rPr lang="ru-RU" sz="2400" b="1" dirty="0">
                <a:solidFill>
                  <a:srgbClr val="FF0000"/>
                </a:solidFill>
                <a:latin typeface="Times New Roman" panose="02020603050405020304" pitchFamily="18" charset="0"/>
                <a:cs typeface="Times New Roman" panose="02020603050405020304" pitchFamily="18" charset="0"/>
              </a:rPr>
              <a:t>приемлемом или неприемлемом уровне.</a:t>
            </a:r>
          </a:p>
        </p:txBody>
      </p:sp>
      <p:sp>
        <p:nvSpPr>
          <p:cNvPr id="3" name="Content Placeholder 2">
            <a:extLst>
              <a:ext uri="{FF2B5EF4-FFF2-40B4-BE49-F238E27FC236}">
                <a16:creationId xmlns:a16="http://schemas.microsoft.com/office/drawing/2014/main" xmlns="" id="{70569C47-9D66-3347-1494-70721A804002}"/>
              </a:ext>
            </a:extLst>
          </p:cNvPr>
          <p:cNvSpPr>
            <a:spLocks noGrp="1"/>
          </p:cNvSpPr>
          <p:nvPr>
            <p:ph idx="1"/>
          </p:nvPr>
        </p:nvSpPr>
        <p:spPr>
          <a:xfrm>
            <a:off x="207817" y="1825625"/>
            <a:ext cx="11790217" cy="4921538"/>
          </a:xfrm>
        </p:spPr>
        <p:txBody>
          <a:bodyPr>
            <a:normAutofit/>
          </a:bodyPr>
          <a:lstStyle/>
          <a:p>
            <a:pPr marL="0" indent="0" algn="just">
              <a:lnSpc>
                <a:spcPct val="100000"/>
              </a:lnSpc>
              <a:spcBef>
                <a:spcPts val="0"/>
              </a:spcBef>
              <a:buNone/>
            </a:pPr>
            <a:r>
              <a:rPr lang="ru-RU" sz="2400" b="1" dirty="0">
                <a:latin typeface="Times New Roman" panose="02020603050405020304" pitchFamily="18" charset="0"/>
                <a:cs typeface="Times New Roman" panose="02020603050405020304" pitchFamily="18" charset="0"/>
              </a:rPr>
              <a:t>ПРИЕМЛЕМЫЙ УРОВЕНЬ </a:t>
            </a:r>
            <a:r>
              <a:rPr lang="ru-RU" sz="2000" dirty="0">
                <a:latin typeface="Times New Roman" panose="02020603050405020304" pitchFamily="18" charset="0"/>
                <a:cs typeface="Times New Roman" panose="02020603050405020304" pitchFamily="18" charset="0"/>
              </a:rPr>
              <a:t>– это уровень, на котором ПБ, использующий </a:t>
            </a:r>
            <a:r>
              <a:rPr lang="ru-RU" sz="2400" b="1" dirty="0">
                <a:latin typeface="Times New Roman" panose="02020603050405020304" pitchFamily="18" charset="0"/>
                <a:cs typeface="Times New Roman" panose="02020603050405020304" pitchFamily="18" charset="0"/>
              </a:rPr>
              <a:t>обоснованный и информированный </a:t>
            </a:r>
            <a:r>
              <a:rPr lang="ru-RU" sz="2000" b="1" dirty="0">
                <a:latin typeface="Times New Roman" panose="02020603050405020304" pitchFamily="18" charset="0"/>
                <a:cs typeface="Times New Roman" panose="02020603050405020304" pitchFamily="18" charset="0"/>
              </a:rPr>
              <a:t>ТЕСТ 3-й СТОРОНЫ,</a:t>
            </a:r>
            <a:r>
              <a:rPr lang="ru-RU" sz="2000" dirty="0">
                <a:latin typeface="Times New Roman" panose="02020603050405020304" pitchFamily="18" charset="0"/>
                <a:cs typeface="Times New Roman" panose="02020603050405020304" pitchFamily="18" charset="0"/>
              </a:rPr>
              <a:t> скорее всего, сделает вывод, что бухгалтер соблюдает </a:t>
            </a:r>
            <a:r>
              <a:rPr lang="ru-RU" sz="2400" b="1" dirty="0">
                <a:solidFill>
                  <a:srgbClr val="FF0000"/>
                </a:solidFill>
                <a:latin typeface="Times New Roman" panose="02020603050405020304" pitchFamily="18" charset="0"/>
                <a:cs typeface="Times New Roman" panose="02020603050405020304" pitchFamily="18" charset="0"/>
              </a:rPr>
              <a:t>фундаментальные принципы.</a:t>
            </a:r>
          </a:p>
          <a:p>
            <a:pPr marL="0" indent="252000" algn="just">
              <a:lnSpc>
                <a:spcPct val="100000"/>
              </a:lnSpc>
              <a:spcBef>
                <a:spcPts val="0"/>
              </a:spcBef>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b="1" u="sng" dirty="0">
                <a:latin typeface="Times New Roman" panose="02020603050405020304" pitchFamily="18" charset="0"/>
                <a:cs typeface="Times New Roman" panose="02020603050405020304" pitchFamily="18" charset="0"/>
              </a:rPr>
              <a:t>ПРИМЕЧАНИЕ</a:t>
            </a:r>
            <a:r>
              <a:rPr lang="ru-RU" sz="2000" b="1" dirty="0">
                <a:latin typeface="Times New Roman" panose="02020603050405020304" pitchFamily="18" charset="0"/>
                <a:cs typeface="Times New Roman" panose="02020603050405020304" pitchFamily="18" charset="0"/>
              </a:rPr>
              <a:t>: </a:t>
            </a:r>
            <a:r>
              <a:rPr lang="ru-RU" sz="2000" b="1" dirty="0">
                <a:solidFill>
                  <a:srgbClr val="FF0000"/>
                </a:solidFill>
                <a:latin typeface="Times New Roman" panose="02020603050405020304" pitchFamily="18" charset="0"/>
                <a:cs typeface="Times New Roman" panose="02020603050405020304" pitchFamily="18" charset="0"/>
              </a:rPr>
              <a:t>ТЕСТ РАЗУМНОЙ и ИНФОРМИРОВАННОЙ (З-Й) СТОРОНЫ </a:t>
            </a:r>
            <a:r>
              <a:rPr lang="ru-RU" sz="2000" b="1" dirty="0">
                <a:latin typeface="Times New Roman" panose="02020603050405020304" pitchFamily="18" charset="0"/>
                <a:cs typeface="Times New Roman" panose="02020603050405020304" pitchFamily="18" charset="0"/>
              </a:rPr>
              <a:t>– это тест (мнение) предполагает анализ ПБ вероятности формирования другим лицом тех же самых выводов, к которым он пришел сам. Данный анализ проводится разумной и информированной 3-й стороной, которая взвешивает все факты и обстоятельства, известные ПБ. Эта 3-я сторона не обязательно должна быть бухгалтером, но должна обладать соответствующими знаниями и опытом для понимания и непредвзятости оценки взглядов ПБ (звания, статус не имют значение).</a:t>
            </a:r>
            <a:r>
              <a:rPr lang="ru-RU" sz="2400" b="1" dirty="0">
                <a:solidFill>
                  <a:srgbClr val="FF0000"/>
                </a:solidFill>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b="1" dirty="0">
                <a:latin typeface="Times New Roman" panose="02020603050405020304" pitchFamily="18" charset="0"/>
                <a:cs typeface="Times New Roman" panose="02020603050405020304" pitchFamily="18" charset="0"/>
              </a:rPr>
              <a:t>ЗНАЧИМЫЙ УРОВЕНЬ – это уровень, который превышает приемлемый уровень и для устранения угрозы требуется принять меры предосторожности. Например, нельзя принимать подарки.</a:t>
            </a:r>
          </a:p>
        </p:txBody>
      </p:sp>
    </p:spTree>
    <p:extLst>
      <p:ext uri="{BB962C8B-B14F-4D97-AF65-F5344CB8AC3E}">
        <p14:creationId xmlns:p14="http://schemas.microsoft.com/office/powerpoint/2010/main" val="3473383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AC9EE4-A786-D75C-CA59-85B1761B88F0}"/>
              </a:ext>
            </a:extLst>
          </p:cNvPr>
          <p:cNvSpPr>
            <a:spLocks noGrp="1"/>
          </p:cNvSpPr>
          <p:nvPr>
            <p:ph type="title"/>
          </p:nvPr>
        </p:nvSpPr>
        <p:spPr>
          <a:xfrm>
            <a:off x="-1" y="166255"/>
            <a:ext cx="12053455" cy="1524433"/>
          </a:xfrm>
        </p:spPr>
        <p:txBody>
          <a:bodyPr>
            <a:normAutofit/>
          </a:bodyPr>
          <a:lstStyle/>
          <a:p>
            <a:pPr algn="ctr">
              <a:lnSpc>
                <a:spcPct val="100000"/>
              </a:lnSpc>
            </a:pPr>
            <a:r>
              <a:rPr lang="ru-RU" sz="2400" b="1" dirty="0">
                <a:latin typeface="Times New Roman" panose="02020603050405020304" pitchFamily="18" charset="0"/>
                <a:cs typeface="Times New Roman" panose="02020603050405020304" pitchFamily="18" charset="0"/>
              </a:rPr>
              <a:t>МЕРЫ ПРЕДОСТРОЖНОСТИ, </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которые могут УСТРАНИТЬ ИЛИ СНИЗИТЬ ТАКИЕ УГРОЗЫ ДО ПРИЕМЛЕМОГО УРОВНЯ</a:t>
            </a:r>
          </a:p>
        </p:txBody>
      </p:sp>
      <p:sp>
        <p:nvSpPr>
          <p:cNvPr id="3" name="Content Placeholder 2">
            <a:extLst>
              <a:ext uri="{FF2B5EF4-FFF2-40B4-BE49-F238E27FC236}">
                <a16:creationId xmlns:a16="http://schemas.microsoft.com/office/drawing/2014/main" xmlns="" id="{4A474D69-EF1E-40E4-9351-D7274B9BE4C8}"/>
              </a:ext>
            </a:extLst>
          </p:cNvPr>
          <p:cNvSpPr>
            <a:spLocks noGrp="1"/>
          </p:cNvSpPr>
          <p:nvPr>
            <p:ph idx="1"/>
          </p:nvPr>
        </p:nvSpPr>
        <p:spPr>
          <a:xfrm>
            <a:off x="221673" y="1825625"/>
            <a:ext cx="11831781" cy="4866120"/>
          </a:xfrm>
        </p:spPr>
        <p:txBody>
          <a:bodyPr>
            <a:normAutofit/>
          </a:bodyPr>
          <a:lstStyle/>
          <a:p>
            <a:pPr marL="0" indent="0">
              <a:lnSpc>
                <a:spcPct val="100000"/>
              </a:lnSpc>
              <a:spcBef>
                <a:spcPts val="0"/>
              </a:spcBef>
              <a:buNone/>
            </a:pPr>
            <a:r>
              <a:rPr lang="ru-RU" sz="2000" dirty="0">
                <a:latin typeface="Times New Roman" panose="02020603050405020304" pitchFamily="18" charset="0"/>
                <a:cs typeface="Times New Roman" panose="02020603050405020304" pitchFamily="18" charset="0"/>
              </a:rPr>
              <a:t>(а)          </a:t>
            </a:r>
            <a:r>
              <a:rPr lang="ru-RU" sz="2400" b="1" dirty="0">
                <a:solidFill>
                  <a:srgbClr val="FF0000"/>
                </a:solidFill>
                <a:latin typeface="Times New Roman" panose="02020603050405020304" pitchFamily="18" charset="0"/>
                <a:cs typeface="Times New Roman" panose="02020603050405020304" pitchFamily="18" charset="0"/>
              </a:rPr>
              <a:t>меры предосторожности, создаваемые профессией, законодательством или регулированием</a:t>
            </a:r>
            <a:r>
              <a:rPr lang="ru-RU" sz="2000" b="1" dirty="0">
                <a:solidFill>
                  <a:srgbClr val="FF0000"/>
                </a:solidFill>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требованиями в отношении образования, обучения и опыта для присоединения к профессии.</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   требованиями по продолжающемуся профессиональному развитию</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требованиями к корпоративному руководству  </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    профессиональными стандартами.</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    профессиональным или регулирующим мониторингом и дисциплинарными процедурами</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внешними проверками, осуществляемыми юридически уполномоченной 3-й стороной, отчетов, деклараций, сообщений или информации, подготовленных профессиональным бухгалтером.</a:t>
            </a:r>
          </a:p>
          <a:p>
            <a:pPr marL="0" indent="0" algn="just">
              <a:lnSpc>
                <a:spcPct val="100000"/>
              </a:lnSpc>
              <a:spcBef>
                <a:spcPts val="0"/>
              </a:spcBef>
              <a:buNone/>
            </a:pPr>
            <a:r>
              <a:rPr lang="ru-RU" sz="2000" dirty="0">
                <a:latin typeface="Times New Roman" panose="02020603050405020304" pitchFamily="18" charset="0"/>
                <a:cs typeface="Times New Roman" panose="02020603050405020304" pitchFamily="18" charset="0"/>
              </a:rPr>
              <a:t> </a:t>
            </a:r>
          </a:p>
          <a:p>
            <a:pPr marL="0" indent="0">
              <a:lnSpc>
                <a:spcPct val="100000"/>
              </a:lnSpc>
              <a:spcBef>
                <a:spcPts val="0"/>
              </a:spcBef>
              <a:buNone/>
            </a:pPr>
            <a:r>
              <a:rPr lang="ru-RU" sz="2000" dirty="0">
                <a:latin typeface="Times New Roman" panose="02020603050405020304" pitchFamily="18" charset="0"/>
                <a:cs typeface="Times New Roman" panose="02020603050405020304" pitchFamily="18" charset="0"/>
              </a:rPr>
              <a:t>(б)          </a:t>
            </a:r>
            <a:r>
              <a:rPr lang="ru-RU" sz="2400" b="1" dirty="0">
                <a:solidFill>
                  <a:srgbClr val="FF0000"/>
                </a:solidFill>
                <a:latin typeface="Times New Roman" panose="02020603050405020304" pitchFamily="18" charset="0"/>
                <a:cs typeface="Times New Roman" panose="02020603050405020304" pitchFamily="18" charset="0"/>
              </a:rPr>
              <a:t>меры предосторожности в рабочей среде </a:t>
            </a:r>
            <a:r>
              <a:rPr lang="ru-RU" sz="2400" b="1" dirty="0">
                <a:latin typeface="Times New Roman" panose="02020603050405020304" pitchFamily="18" charset="0"/>
                <a:cs typeface="Times New Roman" panose="02020603050405020304" pitchFamily="18" charset="0"/>
              </a:rPr>
              <a:t>(</a:t>
            </a:r>
            <a:r>
              <a:rPr lang="ru-RU" sz="2000" b="1" dirty="0">
                <a:latin typeface="Times New Roman" panose="02020603050405020304" pitchFamily="18" charset="0"/>
                <a:cs typeface="Times New Roman" panose="02020603050405020304" pitchFamily="18" charset="0"/>
              </a:rPr>
              <a:t>варьируются в зависимости от обстоятельств):</a:t>
            </a:r>
          </a:p>
          <a:p>
            <a:pPr>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меры предосторожности, принимаемые на уровне фирмы;</a:t>
            </a:r>
          </a:p>
          <a:p>
            <a:pPr>
              <a:lnSpc>
                <a:spcPct val="100000"/>
              </a:lnSpc>
              <a:spcBef>
                <a:spcPts val="0"/>
              </a:spcBef>
              <a:buFontTx/>
              <a:buChar char="-"/>
            </a:pPr>
            <a:r>
              <a:rPr lang="ru-RU" sz="2000" b="1" dirty="0">
                <a:latin typeface="Times New Roman" panose="02020603050405020304" pitchFamily="18" charset="0"/>
                <a:cs typeface="Times New Roman" panose="02020603050405020304" pitchFamily="18" charset="0"/>
              </a:rPr>
              <a:t>меры предосторожности, принимаемые для отдельного соглашения.</a:t>
            </a:r>
            <a:endParaRPr lang="ru-RU" sz="2400" b="1" dirty="0">
              <a:latin typeface="Times New Roman" panose="02020603050405020304" pitchFamily="18" charset="0"/>
              <a:cs typeface="Times New Roman" panose="02020603050405020304" pitchFamily="18" charset="0"/>
            </a:endParaRPr>
          </a:p>
          <a:p>
            <a:pPr marL="0" indent="252000">
              <a:lnSpc>
                <a:spcPct val="100000"/>
              </a:lnSpc>
              <a:spcBef>
                <a:spcPts val="0"/>
              </a:spcBef>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287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7E0A27-ADC7-CB76-4DD6-10EA2C0B608A}"/>
              </a:ext>
            </a:extLst>
          </p:cNvPr>
          <p:cNvSpPr>
            <a:spLocks noGrp="1"/>
          </p:cNvSpPr>
          <p:nvPr>
            <p:ph type="title"/>
          </p:nvPr>
        </p:nvSpPr>
        <p:spPr>
          <a:xfrm>
            <a:off x="124691" y="124691"/>
            <a:ext cx="11776364" cy="1884217"/>
          </a:xfrm>
        </p:spPr>
        <p:txBody>
          <a:bodyPr>
            <a:normAutofit/>
          </a:bodyPr>
          <a:lstStyle/>
          <a:p>
            <a:pPr algn="ctr">
              <a:lnSpc>
                <a:spcPct val="100000"/>
              </a:lnSpc>
            </a:pPr>
            <a:r>
              <a:rPr lang="ru-RU" sz="2000" b="1" dirty="0">
                <a:latin typeface="Times New Roman" panose="02020603050405020304" pitchFamily="18" charset="0"/>
                <a:cs typeface="Times New Roman" panose="02020603050405020304" pitchFamily="18" charset="0"/>
              </a:rPr>
              <a:t>(Если ПБ определил, что выявленные угрозы не находятся на приемлемом уровне, он должен их устранить) </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СПОСОБЫ УСТРАНЕНИЯ УГРОЗ</a:t>
            </a:r>
          </a:p>
        </p:txBody>
      </p:sp>
      <p:sp>
        <p:nvSpPr>
          <p:cNvPr id="3" name="Content Placeholder 2">
            <a:extLst>
              <a:ext uri="{FF2B5EF4-FFF2-40B4-BE49-F238E27FC236}">
                <a16:creationId xmlns:a16="http://schemas.microsoft.com/office/drawing/2014/main" xmlns="" id="{E04A564A-F4E0-D5D4-BCC8-3A66217F1935}"/>
              </a:ext>
            </a:extLst>
          </p:cNvPr>
          <p:cNvSpPr>
            <a:spLocks noGrp="1"/>
          </p:cNvSpPr>
          <p:nvPr>
            <p:ph idx="1"/>
          </p:nvPr>
        </p:nvSpPr>
        <p:spPr>
          <a:xfrm>
            <a:off x="124691" y="2840182"/>
            <a:ext cx="11914909" cy="3782291"/>
          </a:xfrm>
        </p:spPr>
        <p:txBody>
          <a:bodyPr>
            <a:normAutofit/>
          </a:bodyPr>
          <a:lstStyle/>
          <a:p>
            <a:pPr marL="0" indent="252000">
              <a:lnSpc>
                <a:spcPct val="100000"/>
              </a:lnSpc>
              <a:spcBef>
                <a:spcPts val="0"/>
              </a:spcBef>
              <a:buAutoNum type="arabicParenR"/>
            </a:pPr>
            <a:r>
              <a:rPr lang="ru-RU" sz="2400" b="1" dirty="0">
                <a:solidFill>
                  <a:srgbClr val="FF0000"/>
                </a:solidFill>
                <a:latin typeface="Times New Roman" panose="02020603050405020304" pitchFamily="18" charset="0"/>
                <a:cs typeface="Times New Roman" panose="02020603050405020304" pitchFamily="18" charset="0"/>
              </a:rPr>
              <a:t>Устранить обстоятельства (в т.ч. интересы или отношения), которые создают угрозы </a:t>
            </a:r>
            <a:r>
              <a:rPr lang="ru-RU" sz="2000" b="1" dirty="0">
                <a:latin typeface="Times New Roman" panose="02020603050405020304" pitchFamily="18" charset="0"/>
                <a:cs typeface="Times New Roman" panose="02020603050405020304" pitchFamily="18" charset="0"/>
              </a:rPr>
              <a:t>(например, если предлагают повышение заработной платы, то заключить дополнительное соглашение к трудовому договору) </a:t>
            </a:r>
          </a:p>
          <a:p>
            <a:pPr marL="457200" indent="-457200">
              <a:lnSpc>
                <a:spcPct val="100000"/>
              </a:lnSpc>
              <a:spcBef>
                <a:spcPts val="0"/>
              </a:spcBef>
              <a:buAutoNum type="arabicParenR"/>
            </a:pPr>
            <a:endParaRPr lang="ru-RU" sz="2400" b="1" dirty="0">
              <a:solidFill>
                <a:srgbClr val="FF0000"/>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buAutoNum type="arabicParenR"/>
            </a:pPr>
            <a:r>
              <a:rPr lang="ru-RU" sz="2400" b="1" dirty="0">
                <a:solidFill>
                  <a:srgbClr val="FF0000"/>
                </a:solidFill>
                <a:latin typeface="Times New Roman" panose="02020603050405020304" pitchFamily="18" charset="0"/>
                <a:cs typeface="Times New Roman" panose="02020603050405020304" pitchFamily="18" charset="0"/>
              </a:rPr>
              <a:t>Применить все доступные и возможные меры безопасности/ предосторожности до снижения угроз до приемлемого уровня;</a:t>
            </a:r>
          </a:p>
          <a:p>
            <a:pPr marL="0" indent="0">
              <a:lnSpc>
                <a:spcPct val="100000"/>
              </a:lnSpc>
              <a:spcBef>
                <a:spcPts val="0"/>
              </a:spcBef>
              <a:buNone/>
            </a:pPr>
            <a:r>
              <a:rPr lang="ru-RU" sz="2000" b="1" dirty="0">
                <a:latin typeface="Times New Roman" panose="02020603050405020304" pitchFamily="18" charset="0"/>
                <a:cs typeface="Times New Roman" panose="02020603050405020304" pitchFamily="18" charset="0"/>
              </a:rPr>
              <a:t>а) пересмотреть любые сделанные существенные выводы (суждения);</a:t>
            </a:r>
          </a:p>
          <a:p>
            <a:pPr marL="0" indent="0">
              <a:lnSpc>
                <a:spcPct val="100000"/>
              </a:lnSpc>
              <a:spcBef>
                <a:spcPts val="0"/>
              </a:spcBef>
              <a:buNone/>
            </a:pPr>
            <a:r>
              <a:rPr lang="ru-RU" sz="2000" b="1" dirty="0">
                <a:latin typeface="Times New Roman" panose="02020603050405020304" pitchFamily="18" charset="0"/>
                <a:cs typeface="Times New Roman" panose="02020603050405020304" pitchFamily="18" charset="0"/>
              </a:rPr>
              <a:t>б) использовать разумный и информированный сторонний тест 3-й стороны.</a:t>
            </a:r>
          </a:p>
          <a:p>
            <a:pPr marL="0" indent="0">
              <a:lnSpc>
                <a:spcPct val="100000"/>
              </a:lnSpc>
              <a:spcBef>
                <a:spcPts val="0"/>
              </a:spcBef>
              <a:buNone/>
            </a:pPr>
            <a:endParaRPr lang="ru-RU" sz="2400" b="1" dirty="0">
              <a:solidFill>
                <a:srgbClr val="FF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ru-RU" sz="2400" b="1" dirty="0">
                <a:solidFill>
                  <a:srgbClr val="FF0000"/>
                </a:solidFill>
                <a:latin typeface="Times New Roman" panose="02020603050405020304" pitchFamily="18" charset="0"/>
                <a:cs typeface="Times New Roman" panose="02020603050405020304" pitchFamily="18" charset="0"/>
              </a:rPr>
              <a:t>3) Отказать или прекратить оказание услуги.</a:t>
            </a:r>
          </a:p>
          <a:p>
            <a:pPr marL="457200" indent="-457200">
              <a:lnSpc>
                <a:spcPct val="100000"/>
              </a:lnSpc>
              <a:spcBef>
                <a:spcPts val="0"/>
              </a:spcBef>
              <a:buAutoNum type="arabicParenR"/>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5647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48D85-5994-E9DB-A08D-E55A7F15AD0B}"/>
              </a:ext>
            </a:extLst>
          </p:cNvPr>
          <p:cNvSpPr>
            <a:spLocks noGrp="1"/>
          </p:cNvSpPr>
          <p:nvPr>
            <p:ph type="title"/>
          </p:nvPr>
        </p:nvSpPr>
        <p:spPr>
          <a:xfrm>
            <a:off x="96982" y="138544"/>
            <a:ext cx="12095018" cy="609601"/>
          </a:xfrm>
        </p:spPr>
        <p:txBody>
          <a:bodyPr>
            <a:normAutofit/>
          </a:bodyPr>
          <a:lstStyle/>
          <a:p>
            <a:pPr algn="ctr">
              <a:lnSpc>
                <a:spcPct val="100000"/>
              </a:lnSpc>
            </a:pPr>
            <a:r>
              <a:rPr lang="ru-RU" sz="2400" b="1" u="sng" dirty="0">
                <a:latin typeface="Times New Roman" panose="02020603050405020304" pitchFamily="18" charset="0"/>
                <a:cs typeface="Times New Roman" panose="02020603050405020304" pitchFamily="18" charset="0"/>
              </a:rPr>
              <a:t>ПРИМЕР</a:t>
            </a:r>
          </a:p>
        </p:txBody>
      </p:sp>
      <p:sp>
        <p:nvSpPr>
          <p:cNvPr id="3" name="Content Placeholder 2">
            <a:extLst>
              <a:ext uri="{FF2B5EF4-FFF2-40B4-BE49-F238E27FC236}">
                <a16:creationId xmlns:a16="http://schemas.microsoft.com/office/drawing/2014/main" xmlns="" id="{B3D4F31B-E40D-7D25-CA5F-8E3B899BB3CB}"/>
              </a:ext>
            </a:extLst>
          </p:cNvPr>
          <p:cNvSpPr>
            <a:spLocks noGrp="1"/>
          </p:cNvSpPr>
          <p:nvPr>
            <p:ph idx="1"/>
          </p:nvPr>
        </p:nvSpPr>
        <p:spPr>
          <a:xfrm>
            <a:off x="193963" y="748146"/>
            <a:ext cx="11873345" cy="5971310"/>
          </a:xfrm>
        </p:spPr>
        <p:txBody>
          <a:bodyPr>
            <a:normAutofit/>
          </a:bodyPr>
          <a:lstStyle/>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Бухгалтер-стажер Хамитова отвечает за подготовку первого варианта предварительной финансовой отчетности компании, в которой она работает. Она получила следующее электронное письмо от финансового директора:</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“Очень важно, чтобы ожидаемая совокупность финансовых результатов отразила благоприятные финансовые показатели деятельности и финансовое положение. Если результаты окажутся хорошими, то потенциально ожидаются и большие бонусы, доступные для всех сотрудников, в том числе и для Вас! Я знаю, что многие цифры в финансовых отчетах основаны на расчетных оценках. Когда вы готовите финансовую отчетность, я хочу, чтобы вы выбрали оценки, которые дадут максимально приемлемую отчетную прибыль. Надеюсь, вы выполните мою просьбу. Вскоре я буду проводить ежегодную аттестацию персонала, в том числе, Вашу, и это, безусловно, будет одним из факторов, влияющих на результат Вашей аттестации”.</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Обеспокоенная этой просьбой, Xамитова обратилась за советом к другу Зеки, который также является стажером-бухгалтером, но работает в другой компании.</a:t>
            </a:r>
          </a:p>
        </p:txBody>
      </p:sp>
    </p:spTree>
    <p:extLst>
      <p:ext uri="{BB962C8B-B14F-4D97-AF65-F5344CB8AC3E}">
        <p14:creationId xmlns:p14="http://schemas.microsoft.com/office/powerpoint/2010/main" val="1674788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0CA599-9903-7414-E339-3F73C30F8510}"/>
              </a:ext>
            </a:extLst>
          </p:cNvPr>
          <p:cNvSpPr>
            <a:spLocks noGrp="1"/>
          </p:cNvSpPr>
          <p:nvPr>
            <p:ph type="title"/>
          </p:nvPr>
        </p:nvSpPr>
        <p:spPr>
          <a:xfrm>
            <a:off x="110836" y="96983"/>
            <a:ext cx="11942619" cy="858981"/>
          </a:xfrm>
        </p:spPr>
        <p:txBody>
          <a:bodyPr>
            <a:noAutofit/>
          </a:bodyPr>
          <a:lstStyle/>
          <a:p>
            <a:pPr algn="ctr">
              <a:lnSpc>
                <a:spcPct val="100000"/>
              </a:lnSpc>
            </a:pPr>
            <a:r>
              <a:rPr lang="ru-RU" sz="2400" b="1" dirty="0">
                <a:latin typeface="Times New Roman" panose="02020603050405020304" pitchFamily="18" charset="0"/>
                <a:cs typeface="Times New Roman" panose="02020603050405020304" pitchFamily="18" charset="0"/>
              </a:rPr>
              <a:t>Выявление этических проблем/угроз, с которыми Xамитова может столкнуться в этой ситуации. Сюда входят угрозы следующим основополагающим принципам:</a:t>
            </a:r>
            <a:br>
              <a:rPr lang="ru-RU" sz="2400" b="1"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B5F3E235-11DE-B1F6-A1B3-E39122E1A501}"/>
              </a:ext>
            </a:extLst>
          </p:cNvPr>
          <p:cNvSpPr>
            <a:spLocks noGrp="1"/>
          </p:cNvSpPr>
          <p:nvPr>
            <p:ph idx="1"/>
          </p:nvPr>
        </p:nvSpPr>
        <p:spPr>
          <a:xfrm>
            <a:off x="110836" y="1108364"/>
            <a:ext cx="11942619" cy="5652653"/>
          </a:xfrm>
        </p:spPr>
        <p:txBody>
          <a:bodyPr>
            <a:normAutofit/>
          </a:bodyPr>
          <a:lstStyle/>
          <a:p>
            <a:pPr marL="0" indent="0">
              <a:lnSpc>
                <a:spcPct val="100000"/>
              </a:lnSpc>
              <a:spcBef>
                <a:spcPts val="0"/>
              </a:spcBef>
            </a:pPr>
            <a:endParaRPr lang="ru-RU"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pPr>
            <a:r>
              <a:rPr lang="ru-RU" sz="2400" b="1" dirty="0">
                <a:solidFill>
                  <a:srgbClr val="FF0000"/>
                </a:solidFill>
                <a:latin typeface="Times New Roman" panose="02020603050405020304" pitchFamily="18" charset="0"/>
                <a:cs typeface="Times New Roman" panose="02020603050405020304" pitchFamily="18" charset="0"/>
              </a:rPr>
              <a:t>Честность</a:t>
            </a:r>
            <a:r>
              <a:rPr lang="ru-RU" sz="2000" dirty="0">
                <a:latin typeface="Times New Roman" panose="02020603050405020304" pitchFamily="18" charset="0"/>
                <a:cs typeface="Times New Roman" panose="02020603050405020304" pitchFamily="18" charset="0"/>
              </a:rPr>
              <a:t> – у Xамитовой может возникнуть соблазн использовать ненадлежащие бухгалтерские оценки при подготовке финансовой отчетности, чтобы максимизировать отчетную прибыль.</a:t>
            </a:r>
          </a:p>
          <a:p>
            <a:pPr marL="0" indent="0" algn="just">
              <a:lnSpc>
                <a:spcPct val="100000"/>
              </a:lnSpc>
              <a:spcBef>
                <a:spcPts val="0"/>
              </a:spcBef>
            </a:pPr>
            <a:r>
              <a:rPr lang="ru-RU" sz="2400" b="1" dirty="0">
                <a:solidFill>
                  <a:srgbClr val="FF0000"/>
                </a:solidFill>
                <a:latin typeface="Times New Roman" panose="02020603050405020304" pitchFamily="18" charset="0"/>
                <a:cs typeface="Times New Roman" panose="02020603050405020304" pitchFamily="18" charset="0"/>
              </a:rPr>
              <a:t>Объективность</a:t>
            </a:r>
            <a:r>
              <a:rPr lang="ru-RU" sz="2000" dirty="0">
                <a:latin typeface="Times New Roman" panose="02020603050405020304" pitchFamily="18" charset="0"/>
                <a:cs typeface="Times New Roman" panose="02020603050405020304" pitchFamily="18" charset="0"/>
              </a:rPr>
              <a:t> – Xамитова финансово заинтересована в уровне отчетной прибыли, и ее годовая оценка связана с выполнением пожеланий финансового директора. В этих обстоятельствах она сталкивается как с угрозой личной заинтересованности, так и с угрозой шантажа.</a:t>
            </a:r>
          </a:p>
          <a:p>
            <a:pPr marL="0" indent="0" algn="just">
              <a:lnSpc>
                <a:spcPct val="100000"/>
              </a:lnSpc>
              <a:spcBef>
                <a:spcPts val="0"/>
              </a:spcBef>
            </a:pPr>
            <a:r>
              <a:rPr lang="ru-RU" sz="2400" b="1" dirty="0">
                <a:solidFill>
                  <a:srgbClr val="FF0000"/>
                </a:solidFill>
                <a:latin typeface="Times New Roman" panose="02020603050405020304" pitchFamily="18" charset="0"/>
                <a:cs typeface="Times New Roman" panose="02020603050405020304" pitchFamily="18" charset="0"/>
              </a:rPr>
              <a:t>Профессиональная компетентность и должная тщательность </a:t>
            </a:r>
            <a:r>
              <a:rPr lang="ru-RU" sz="2000" dirty="0">
                <a:latin typeface="Times New Roman" panose="02020603050405020304" pitchFamily="18" charset="0"/>
                <a:cs typeface="Times New Roman" panose="02020603050405020304" pitchFamily="18" charset="0"/>
              </a:rPr>
              <a:t>– не ясно, обладает ли Xамитова, будучи бухгалтером-стажером, необходимыми знаниями и опытом для подготовки финансовой отчетности. Любая угроза здесь может быть уменьшена, если предварительные проекты будут рассматриваться более опытным лицом из числа бухгалтерского персонала, имеющим соответствующую квалификацию. Это может быть примерной мерой предосторожности для уменьшения угрозы.</a:t>
            </a:r>
          </a:p>
          <a:p>
            <a:pPr marL="0" indent="0" algn="just">
              <a:lnSpc>
                <a:spcPct val="100000"/>
              </a:lnSpc>
              <a:spcBef>
                <a:spcPts val="0"/>
              </a:spcBef>
            </a:pPr>
            <a:r>
              <a:rPr lang="ru-RU" sz="2400" b="1" dirty="0">
                <a:solidFill>
                  <a:srgbClr val="FF0000"/>
                </a:solidFill>
                <a:latin typeface="Times New Roman" panose="02020603050405020304" pitchFamily="18" charset="0"/>
                <a:cs typeface="Times New Roman" panose="02020603050405020304" pitchFamily="18" charset="0"/>
              </a:rPr>
              <a:t>Конфиденциальность</a:t>
            </a:r>
            <a:r>
              <a:rPr lang="ru-RU" sz="2000" dirty="0">
                <a:latin typeface="Times New Roman" panose="02020603050405020304" pitchFamily="18" charset="0"/>
                <a:cs typeface="Times New Roman" panose="02020603050405020304" pitchFamily="18" charset="0"/>
              </a:rPr>
              <a:t> – существует опасность, что Xамитова, при обращении за советом к своему другу Зеки, поделится конфиденциальной информацией, которую не следует раскрывать третьим лицам.</a:t>
            </a:r>
          </a:p>
          <a:p>
            <a:pPr marL="0" indent="0" algn="just">
              <a:lnSpc>
                <a:spcPct val="100000"/>
              </a:lnSpc>
              <a:spcBef>
                <a:spcPts val="0"/>
              </a:spcBef>
            </a:pPr>
            <a:r>
              <a:rPr lang="ru-RU" sz="2400" b="1" dirty="0">
                <a:solidFill>
                  <a:srgbClr val="FF0000"/>
                </a:solidFill>
                <a:latin typeface="Times New Roman" panose="02020603050405020304" pitchFamily="18" charset="0"/>
                <a:cs typeface="Times New Roman" panose="02020603050405020304" pitchFamily="18" charset="0"/>
              </a:rPr>
              <a:t>Профессиональное поведение </a:t>
            </a:r>
            <a:r>
              <a:rPr lang="ru-RU" sz="2000" dirty="0">
                <a:latin typeface="Times New Roman" panose="02020603050405020304" pitchFamily="18" charset="0"/>
                <a:cs typeface="Times New Roman" panose="02020603050405020304" pitchFamily="18" charset="0"/>
              </a:rPr>
              <a:t>– подготовка финансовых отчетов, лишенных объективности, потенциально может дискредитировать бухгалтерскую профессию.</a:t>
            </a:r>
          </a:p>
          <a:p>
            <a:pPr marL="0" indent="0">
              <a:lnSpc>
                <a:spcPct val="100000"/>
              </a:lnSpc>
              <a:spcBef>
                <a:spcPts val="0"/>
              </a:spcBef>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80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8E7D62C8-786D-71F6-6489-739C889A8CD7}"/>
              </a:ext>
            </a:extLst>
          </p:cNvPr>
          <p:cNvSpPr>
            <a:spLocks noGrp="1"/>
          </p:cNvSpPr>
          <p:nvPr>
            <p:ph type="subTitle" idx="1"/>
          </p:nvPr>
        </p:nvSpPr>
        <p:spPr>
          <a:xfrm>
            <a:off x="110836" y="1981200"/>
            <a:ext cx="11928764" cy="4738255"/>
          </a:xfrm>
        </p:spPr>
        <p:txBody>
          <a:bodyPr>
            <a:normAutofit lnSpcReduction="10000"/>
          </a:bodyPr>
          <a:lstStyle/>
          <a:p>
            <a:pPr indent="252000">
              <a:lnSpc>
                <a:spcPct val="100000"/>
              </a:lnSpc>
              <a:spcBef>
                <a:spcPts val="0"/>
              </a:spcBef>
            </a:pPr>
            <a:r>
              <a:rPr lang="ru-RU" b="1" dirty="0">
                <a:latin typeface="Times New Roman" panose="02020603050405020304" pitchFamily="18" charset="0"/>
                <a:cs typeface="Times New Roman" panose="02020603050405020304" pitchFamily="18" charset="0"/>
              </a:rPr>
              <a:t>ЭТИЧЕСКИЕ ЦЕННОСТИ</a:t>
            </a:r>
          </a:p>
          <a:p>
            <a:pPr indent="252000" algn="just">
              <a:lnSpc>
                <a:spcPct val="100000"/>
              </a:lnSpc>
              <a:spcBef>
                <a:spcPts val="0"/>
              </a:spcBef>
            </a:pPr>
            <a:r>
              <a:rPr lang="ru-RU" b="1" dirty="0">
                <a:solidFill>
                  <a:srgbClr val="FF0000"/>
                </a:solidFill>
                <a:latin typeface="Times New Roman" panose="02020603050405020304" pitchFamily="18" charset="0"/>
                <a:cs typeface="Times New Roman" panose="02020603050405020304" pitchFamily="18" charset="0"/>
              </a:rPr>
              <a:t>Позитивные</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это идеалы, которые лежат в основе благодатного поведения. Сюда входят </a:t>
            </a:r>
            <a:r>
              <a:rPr lang="ru-RU" b="1" dirty="0">
                <a:latin typeface="Times New Roman" panose="02020603050405020304" pitchFamily="18" charset="0"/>
                <a:cs typeface="Times New Roman" panose="02020603050405020304" pitchFamily="18" charset="0"/>
              </a:rPr>
              <a:t>добро, совесть, честь, чувство стыда, справедливости </a:t>
            </a:r>
            <a:r>
              <a:rPr lang="ru-RU" dirty="0">
                <a:latin typeface="Times New Roman" panose="02020603050405020304" pitchFamily="18" charset="0"/>
                <a:cs typeface="Times New Roman" panose="02020603050405020304" pitchFamily="18" charset="0"/>
              </a:rPr>
              <a:t>и т. д. По сути, эти понятия являются абсолютами, то есть достичь их на 100% невозможно, но стремление к этому поощряется религией и обществом.</a:t>
            </a:r>
          </a:p>
          <a:p>
            <a:pPr indent="252000" algn="just">
              <a:lnSpc>
                <a:spcPct val="100000"/>
              </a:lnSpc>
              <a:spcBef>
                <a:spcPts val="0"/>
              </a:spcBef>
            </a:pPr>
            <a:r>
              <a:rPr lang="ru-RU" b="1" dirty="0">
                <a:solidFill>
                  <a:schemeClr val="accent1"/>
                </a:solidFill>
                <a:latin typeface="Times New Roman" panose="02020603050405020304" pitchFamily="18" charset="0"/>
                <a:cs typeface="Times New Roman" panose="02020603050405020304" pitchFamily="18" charset="0"/>
              </a:rPr>
              <a:t>Негативные</a:t>
            </a:r>
            <a:r>
              <a:rPr lang="ru-RU" dirty="0">
                <a:latin typeface="Times New Roman" panose="02020603050405020304" pitchFamily="18" charset="0"/>
                <a:cs typeface="Times New Roman" panose="02020603050405020304" pitchFamily="18" charset="0"/>
              </a:rPr>
              <a:t> ценности представляют собой обратную сторону медали – антипод позитивным. К ним относятся </a:t>
            </a:r>
            <a:r>
              <a:rPr lang="ru-RU" b="1" dirty="0">
                <a:latin typeface="Times New Roman" panose="02020603050405020304" pitchFamily="18" charset="0"/>
                <a:cs typeface="Times New Roman" panose="02020603050405020304" pitchFamily="18" charset="0"/>
              </a:rPr>
              <a:t>зло, циничность, эгоизм, зависть </a:t>
            </a:r>
            <a:r>
              <a:rPr lang="ru-RU" dirty="0">
                <a:latin typeface="Times New Roman" panose="02020603050405020304" pitchFamily="18" charset="0"/>
                <a:cs typeface="Times New Roman" panose="02020603050405020304" pitchFamily="18" charset="0"/>
              </a:rPr>
              <a:t>и другие. Эти пороки порицаемы общественностью: человек, который ими руководствуется по жизни, осуждается людьми.</a:t>
            </a:r>
          </a:p>
          <a:p>
            <a:pPr indent="252000" algn="just">
              <a:lnSpc>
                <a:spcPct val="100000"/>
              </a:lnSpc>
              <a:spcBef>
                <a:spcPts val="0"/>
              </a:spcBef>
            </a:pPr>
            <a:r>
              <a:rPr lang="ru-RU" dirty="0">
                <a:latin typeface="Times New Roman" panose="02020603050405020304" pitchFamily="18" charset="0"/>
                <a:cs typeface="Times New Roman" panose="02020603050405020304" pitchFamily="18" charset="0"/>
              </a:rPr>
              <a:t>Эти ценности – и хорошие, и плохие, являются </a:t>
            </a:r>
            <a:r>
              <a:rPr lang="ru-RU" b="1" dirty="0">
                <a:latin typeface="Times New Roman" panose="02020603050405020304" pitchFamily="18" charset="0"/>
                <a:cs typeface="Times New Roman" panose="02020603050405020304" pitchFamily="18" charset="0"/>
              </a:rPr>
              <a:t>добровольным выбором каждого человека и лежат в основе его поступков.</a:t>
            </a:r>
            <a:r>
              <a:rPr lang="ru-RU" dirty="0">
                <a:latin typeface="Times New Roman" panose="02020603050405020304" pitchFamily="18" charset="0"/>
                <a:cs typeface="Times New Roman" panose="02020603050405020304" pitchFamily="18" charset="0"/>
              </a:rPr>
              <a:t> Какие из них он будет использовать на своем пути, а какие отбросит в сторону, зависит от уровня его нравственности, воспитания, привитого значимыми взрослыми.</a:t>
            </a:r>
          </a:p>
          <a:p>
            <a:pPr indent="252000" algn="just">
              <a:lnSpc>
                <a:spcPct val="100000"/>
              </a:lnSpc>
              <a:spcBef>
                <a:spcPts val="0"/>
              </a:spcBef>
            </a:pPr>
            <a:endParaRPr lang="ru-RU" dirty="0">
              <a:latin typeface="Times New Roman" panose="02020603050405020304" pitchFamily="18" charset="0"/>
              <a:cs typeface="Times New Roman" panose="02020603050405020304" pitchFamily="18" charset="0"/>
            </a:endParaRPr>
          </a:p>
        </p:txBody>
      </p:sp>
      <p:sp>
        <p:nvSpPr>
          <p:cNvPr id="5" name="Title 4">
            <a:extLst>
              <a:ext uri="{FF2B5EF4-FFF2-40B4-BE49-F238E27FC236}">
                <a16:creationId xmlns:a16="http://schemas.microsoft.com/office/drawing/2014/main" xmlns="" id="{D45E97BF-C8DB-45E6-A4F1-807BE1CDFF1B}"/>
              </a:ext>
            </a:extLst>
          </p:cNvPr>
          <p:cNvSpPr>
            <a:spLocks noGrp="1"/>
          </p:cNvSpPr>
          <p:nvPr>
            <p:ph type="ctrTitle"/>
          </p:nvPr>
        </p:nvSpPr>
        <p:spPr>
          <a:xfrm>
            <a:off x="55418" y="138546"/>
            <a:ext cx="12025746" cy="1510146"/>
          </a:xfrm>
        </p:spPr>
        <p:txBody>
          <a:bodyPr>
            <a:normAutofit/>
          </a:bodyPr>
          <a:lstStyle/>
          <a:p>
            <a:pPr>
              <a:lnSpc>
                <a:spcPct val="100000"/>
              </a:lnSpc>
            </a:pPr>
            <a:r>
              <a:rPr lang="ru-RU" sz="4000" b="1" dirty="0">
                <a:latin typeface="Times New Roman" panose="02020603050405020304" pitchFamily="18" charset="0"/>
                <a:cs typeface="Times New Roman" panose="02020603050405020304" pitchFamily="18" charset="0"/>
              </a:rPr>
              <a:t>«золотое правило этики»</a:t>
            </a:r>
            <a:br>
              <a:rPr lang="ru-RU" sz="4000" b="1" dirty="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t>
            </a:r>
            <a:r>
              <a:rPr lang="ru-RU" sz="4000" b="1" dirty="0">
                <a:solidFill>
                  <a:srgbClr val="FF0000"/>
                </a:solidFill>
                <a:latin typeface="Times New Roman" panose="02020603050405020304" pitchFamily="18" charset="0"/>
                <a:cs typeface="Times New Roman" panose="02020603050405020304" pitchFamily="18" charset="0"/>
              </a:rPr>
              <a:t>«не делай другим того, чего не желаешь себе» </a:t>
            </a:r>
          </a:p>
        </p:txBody>
      </p:sp>
    </p:spTree>
    <p:extLst>
      <p:ext uri="{BB962C8B-B14F-4D97-AF65-F5344CB8AC3E}">
        <p14:creationId xmlns:p14="http://schemas.microsoft.com/office/powerpoint/2010/main" val="1857416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77C161-9941-A153-8A14-B9281ED547E8}"/>
              </a:ext>
            </a:extLst>
          </p:cNvPr>
          <p:cNvSpPr>
            <a:spLocks noGrp="1"/>
          </p:cNvSpPr>
          <p:nvPr>
            <p:ph type="title"/>
          </p:nvPr>
        </p:nvSpPr>
        <p:spPr>
          <a:xfrm>
            <a:off x="196948" y="154745"/>
            <a:ext cx="11788726" cy="2025747"/>
          </a:xfrm>
        </p:spPr>
        <p:txBody>
          <a:bodyPr>
            <a:normAutofit fontScale="90000"/>
          </a:bodyPr>
          <a:lstStyle/>
          <a:p>
            <a:pPr indent="252000" algn="ctr">
              <a:lnSpc>
                <a:spcPct val="100000"/>
              </a:lnSpc>
            </a:pPr>
            <a:r>
              <a:rPr lang="ru-RU" sz="2700" b="1" dirty="0">
                <a:latin typeface="Times New Roman" panose="02020603050405020304" pitchFamily="18" charset="0"/>
                <a:cs typeface="Times New Roman" panose="02020603050405020304" pitchFamily="18" charset="0"/>
              </a:rPr>
              <a:t/>
            </a:r>
            <a:br>
              <a:rPr lang="ru-RU" sz="2700" b="1" dirty="0">
                <a:latin typeface="Times New Roman" panose="02020603050405020304" pitchFamily="18" charset="0"/>
                <a:cs typeface="Times New Roman" panose="02020603050405020304" pitchFamily="18" charset="0"/>
              </a:rPr>
            </a:br>
            <a:r>
              <a:rPr lang="ru-RU" sz="2700" b="1" dirty="0">
                <a:solidFill>
                  <a:srgbClr val="FF0000"/>
                </a:solidFill>
                <a:latin typeface="Times New Roman" panose="02020603050405020304" pitchFamily="18" charset="0"/>
                <a:cs typeface="Times New Roman" panose="02020603050405020304" pitchFamily="18" charset="0"/>
              </a:rPr>
              <a:t>«Человек должен быть порядочным, это осуществимо в любых условиях при любой власти. Порядочность не предполагает героичности, она предполагает неучастие в подлости».</a:t>
            </a:r>
            <a:br>
              <a:rPr lang="ru-RU" sz="2700" b="1" dirty="0">
                <a:solidFill>
                  <a:srgbClr val="FF0000"/>
                </a:solidFill>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
            </a:r>
            <a:br>
              <a:rPr lang="ru-RU" sz="2700" b="1"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Фазиль Искандер</a:t>
            </a:r>
            <a:r>
              <a:rPr lang="ru-RU" dirty="0"/>
              <a:t/>
            </a:r>
            <a:br>
              <a:rPr lang="ru-RU" dirty="0"/>
            </a:br>
            <a:endParaRPr lang="ru-RU" dirty="0"/>
          </a:p>
        </p:txBody>
      </p:sp>
      <p:sp>
        <p:nvSpPr>
          <p:cNvPr id="3" name="Content Placeholder 2">
            <a:extLst>
              <a:ext uri="{FF2B5EF4-FFF2-40B4-BE49-F238E27FC236}">
                <a16:creationId xmlns:a16="http://schemas.microsoft.com/office/drawing/2014/main" xmlns="" id="{8258EAF8-024D-3A1A-C9B9-2824322BED4D}"/>
              </a:ext>
            </a:extLst>
          </p:cNvPr>
          <p:cNvSpPr>
            <a:spLocks noGrp="1"/>
          </p:cNvSpPr>
          <p:nvPr>
            <p:ph idx="1"/>
          </p:nvPr>
        </p:nvSpPr>
        <p:spPr>
          <a:xfrm>
            <a:off x="196947" y="2438400"/>
            <a:ext cx="11788725" cy="4264855"/>
          </a:xfrm>
        </p:spPr>
        <p:txBody>
          <a:bodyPr/>
          <a:lstStyle/>
          <a:p>
            <a:pPr marL="0" indent="0" algn="just">
              <a:lnSpc>
                <a:spcPct val="100000"/>
              </a:lnSpc>
              <a:spcBef>
                <a:spcPts val="0"/>
              </a:spcBef>
              <a:buNone/>
            </a:pPr>
            <a:r>
              <a:rPr lang="ru-RU" b="1" dirty="0">
                <a:latin typeface="Times New Roman" panose="02020603050405020304" pitchFamily="18" charset="0"/>
                <a:cs typeface="Times New Roman" panose="02020603050405020304" pitchFamily="18" charset="0"/>
              </a:rPr>
              <a:t>Этика поступков – это то, что человек должен воспитать сам, постоянно сталкиваясь с выбором и принимая решения. Это не результат, это процесс. </a:t>
            </a:r>
          </a:p>
          <a:p>
            <a:pPr marL="0" indent="0" algn="just">
              <a:lnSpc>
                <a:spcPct val="100000"/>
              </a:lnSpc>
              <a:spcBef>
                <a:spcPts val="0"/>
              </a:spcBef>
              <a:buNone/>
            </a:pPr>
            <a:r>
              <a:rPr lang="ru-RU" b="1" dirty="0">
                <a:latin typeface="Times New Roman" panose="02020603050405020304" pitchFamily="18" charset="0"/>
                <a:cs typeface="Times New Roman" panose="02020603050405020304" pitchFamily="18" charset="0"/>
              </a:rPr>
              <a:t>Этические требования к бухгалтерской профессии обусловлены тем, что информация, предназначенная для общественного пользования, должна быть качественной. Поэтому чем больше у отчетности заинтересованных пользователей, тем важнее становятся этические принципы ее составителей.</a:t>
            </a:r>
            <a:endParaRPr lang="en-US"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000" b="1" dirty="0">
                <a:latin typeface="Times New Roman" panose="02020603050405020304" pitchFamily="18" charset="0"/>
                <a:cs typeface="Times New Roman" panose="02020603050405020304" pitchFamily="18" charset="0"/>
              </a:rPr>
              <a:t>(по Аристотелю: </a:t>
            </a:r>
            <a:r>
              <a:rPr lang="ru-RU" sz="2000" b="1" u="sng" dirty="0">
                <a:latin typeface="Times New Roman" panose="02020603050405020304" pitchFamily="18" charset="0"/>
                <a:cs typeface="Times New Roman" panose="02020603050405020304" pitchFamily="18" charset="0"/>
              </a:rPr>
              <a:t>что следует делать, чтобы поступки были нравственными</a:t>
            </a:r>
            <a:r>
              <a:rPr lang="ru-RU" sz="2000" b="1" dirty="0">
                <a:latin typeface="Times New Roman" panose="02020603050405020304" pitchFamily="18" charset="0"/>
                <a:cs typeface="Times New Roman" panose="02020603050405020304" pitchFamily="18" charset="0"/>
              </a:rPr>
              <a:t>)</a:t>
            </a:r>
            <a:r>
              <a:rPr lang="ru-RU"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7627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62069B-1B94-8CFE-AA4B-BF480A8A8D12}"/>
              </a:ext>
            </a:extLst>
          </p:cNvPr>
          <p:cNvSpPr>
            <a:spLocks noGrp="1"/>
          </p:cNvSpPr>
          <p:nvPr>
            <p:ph type="title"/>
          </p:nvPr>
        </p:nvSpPr>
        <p:spPr>
          <a:xfrm>
            <a:off x="180109" y="110837"/>
            <a:ext cx="11887200" cy="1995054"/>
          </a:xfrm>
        </p:spPr>
        <p:txBody>
          <a:bodyPr>
            <a:normAutofit fontScale="90000"/>
          </a:bodyPr>
          <a:lstStyle/>
          <a:p>
            <a:pPr algn="r"/>
            <a:r>
              <a:rPr lang="ru-RU" sz="2000" b="1" dirty="0">
                <a:solidFill>
                  <a:srgbClr val="FF0000"/>
                </a:solidFill>
                <a:latin typeface="Times New Roman" panose="02020603050405020304" pitchFamily="18" charset="0"/>
                <a:cs typeface="Times New Roman" panose="02020603050405020304" pitchFamily="18" charset="0"/>
              </a:rPr>
              <a:t>Итак, при наличии добродетели, как мыслительной,</a:t>
            </a:r>
            <a:br>
              <a:rPr lang="ru-RU" sz="2000" b="1" dirty="0">
                <a:solidFill>
                  <a:srgbClr val="FF0000"/>
                </a:solidFill>
                <a:latin typeface="Times New Roman" panose="02020603050405020304" pitchFamily="18" charset="0"/>
                <a:cs typeface="Times New Roman" panose="02020603050405020304" pitchFamily="18" charset="0"/>
              </a:rPr>
            </a:br>
            <a:r>
              <a:rPr lang="ru-RU" sz="2000" b="1" dirty="0">
                <a:solidFill>
                  <a:srgbClr val="FF0000"/>
                </a:solidFill>
                <a:latin typeface="Times New Roman" panose="02020603050405020304" pitchFamily="18" charset="0"/>
                <a:cs typeface="Times New Roman" panose="02020603050405020304" pitchFamily="18" charset="0"/>
              </a:rPr>
              <a:t>так и нравственной, мыслительная возникает и возрастает</a:t>
            </a:r>
            <a:br>
              <a:rPr lang="ru-RU" sz="2000" b="1" dirty="0">
                <a:solidFill>
                  <a:srgbClr val="FF0000"/>
                </a:solidFill>
                <a:latin typeface="Times New Roman" panose="02020603050405020304" pitchFamily="18" charset="0"/>
                <a:cs typeface="Times New Roman" panose="02020603050405020304" pitchFamily="18" charset="0"/>
              </a:rPr>
            </a:br>
            <a:r>
              <a:rPr lang="ru-RU" sz="2000" b="1" dirty="0">
                <a:solidFill>
                  <a:srgbClr val="FF0000"/>
                </a:solidFill>
                <a:latin typeface="Times New Roman" panose="02020603050405020304" pitchFamily="18" charset="0"/>
                <a:cs typeface="Times New Roman" panose="02020603050405020304" pitchFamily="18" charset="0"/>
              </a:rPr>
              <a:t>преимущественно благодаря обучению и именно поэтому</a:t>
            </a:r>
            <a:br>
              <a:rPr lang="ru-RU" sz="2000" b="1" dirty="0">
                <a:solidFill>
                  <a:srgbClr val="FF0000"/>
                </a:solidFill>
                <a:latin typeface="Times New Roman" panose="02020603050405020304" pitchFamily="18" charset="0"/>
                <a:cs typeface="Times New Roman" panose="02020603050405020304" pitchFamily="18" charset="0"/>
              </a:rPr>
            </a:br>
            <a:r>
              <a:rPr lang="ru-RU" sz="2000" b="1" dirty="0">
                <a:solidFill>
                  <a:srgbClr val="FF0000"/>
                </a:solidFill>
                <a:latin typeface="Times New Roman" panose="02020603050405020304" pitchFamily="18" charset="0"/>
                <a:cs typeface="Times New Roman" panose="02020603050405020304" pitchFamily="18" charset="0"/>
              </a:rPr>
              <a:t>нуждается в долгом упражнении, а нравственная (ethike)</a:t>
            </a:r>
            <a:br>
              <a:rPr lang="ru-RU" sz="2000" b="1" dirty="0">
                <a:solidFill>
                  <a:srgbClr val="FF0000"/>
                </a:solidFill>
                <a:latin typeface="Times New Roman" panose="02020603050405020304" pitchFamily="18" charset="0"/>
                <a:cs typeface="Times New Roman" panose="02020603050405020304" pitchFamily="18" charset="0"/>
              </a:rPr>
            </a:br>
            <a:r>
              <a:rPr lang="ru-RU" sz="2000" b="1" dirty="0">
                <a:solidFill>
                  <a:srgbClr val="FF0000"/>
                </a:solidFill>
                <a:latin typeface="Times New Roman" panose="02020603050405020304" pitchFamily="18" charset="0"/>
                <a:cs typeface="Times New Roman" panose="02020603050405020304" pitchFamily="18" charset="0"/>
              </a:rPr>
              <a:t>рождается привычкой (ex ethoys), откуда и получила название.</a:t>
            </a:r>
            <a:br>
              <a:rPr lang="ru-RU" sz="2000" b="1" dirty="0">
                <a:solidFill>
                  <a:srgbClr val="FF0000"/>
                </a:solidFill>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Аристотель, «Никомахова этика»</a:t>
            </a:r>
            <a:br>
              <a:rPr lang="ru-RU" sz="2000" b="1" dirty="0">
                <a:latin typeface="Times New Roman" panose="02020603050405020304" pitchFamily="18" charset="0"/>
                <a:cs typeface="Times New Roman" panose="02020603050405020304" pitchFamily="18" charset="0"/>
              </a:rPr>
            </a:br>
            <a:endParaRPr lang="ru-RU" sz="2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6621AEDA-D806-7B37-167C-8AB1D6288BD5}"/>
              </a:ext>
            </a:extLst>
          </p:cNvPr>
          <p:cNvSpPr>
            <a:spLocks noGrp="1"/>
          </p:cNvSpPr>
          <p:nvPr>
            <p:ph idx="1"/>
          </p:nvPr>
        </p:nvSpPr>
        <p:spPr>
          <a:xfrm>
            <a:off x="180109" y="2230582"/>
            <a:ext cx="11887200" cy="4405745"/>
          </a:xfrm>
        </p:spPr>
        <p:txBody>
          <a:bodyPr>
            <a:normAutofit fontScale="92500" lnSpcReduction="20000"/>
          </a:bodyPr>
          <a:lstStyle/>
          <a:p>
            <a:pPr marL="0" indent="252000" algn="just">
              <a:lnSpc>
                <a:spcPct val="100000"/>
              </a:lnSpc>
              <a:spcBef>
                <a:spcPts val="0"/>
              </a:spcBef>
              <a:buNone/>
            </a:pPr>
            <a:r>
              <a:rPr lang="ru-RU" b="1" dirty="0">
                <a:latin typeface="Times New Roman" panose="02020603050405020304" pitchFamily="18" charset="0"/>
                <a:cs typeface="Times New Roman" panose="02020603050405020304" pitchFamily="18" charset="0"/>
              </a:rPr>
              <a:t>Профессиональный бухгалтер или аудитор </a:t>
            </a:r>
            <a:r>
              <a:rPr lang="ru-RU" dirty="0">
                <a:latin typeface="Times New Roman" panose="02020603050405020304" pitchFamily="18" charset="0"/>
                <a:cs typeface="Times New Roman" panose="02020603050405020304" pitchFamily="18" charset="0"/>
              </a:rPr>
              <a:t>с точки зрения бизнеса </a:t>
            </a:r>
            <a:r>
              <a:rPr lang="ru-RU" b="1" dirty="0">
                <a:latin typeface="Times New Roman" panose="02020603050405020304" pitchFamily="18" charset="0"/>
                <a:cs typeface="Times New Roman" panose="02020603050405020304" pitchFamily="18" charset="0"/>
              </a:rPr>
              <a:t>– наемный работник, </a:t>
            </a:r>
            <a:r>
              <a:rPr lang="ru-RU" dirty="0">
                <a:latin typeface="Times New Roman" panose="02020603050405020304" pitchFamily="18" charset="0"/>
                <a:cs typeface="Times New Roman" panose="02020603050405020304" pitchFamily="18" charset="0"/>
              </a:rPr>
              <a:t>поэтому его поведение и интересы должны диктоваться целями и интересами бизнеса. При этом основной задачей профессии аудитора и профессионального бухгалтера является обеспечение права каждого члена общества на свободное получение информации. Но эти интересы не всегда совпадают</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Решением может стать использование </a:t>
            </a:r>
            <a:r>
              <a:rPr lang="ru-RU" b="1" dirty="0">
                <a:solidFill>
                  <a:srgbClr val="FF0000"/>
                </a:solidFill>
                <a:latin typeface="Times New Roman" panose="02020603050405020304" pitchFamily="18" charset="0"/>
                <a:cs typeface="Times New Roman" panose="02020603050405020304" pitchFamily="18" charset="0"/>
              </a:rPr>
              <a:t>кодекса этики </a:t>
            </a:r>
            <a:r>
              <a:rPr lang="ru-RU" dirty="0">
                <a:latin typeface="Times New Roman" panose="02020603050405020304" pitchFamily="18" charset="0"/>
                <a:cs typeface="Times New Roman" panose="02020603050405020304" pitchFamily="18" charset="0"/>
              </a:rPr>
              <a:t>для профессиональных бухгалтеров и аудиторов</a:t>
            </a:r>
            <a:r>
              <a:rPr lang="en-US"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«Профессиональные бухгалтеры, бухгалтерские и профессиональные организации осуществляют свою деятельность в соответствии с Кодексом этики. Кодекс этики может быть опубликован на казахском и русском языках организацией, имеющей письменное разрешение на его официальный перевод и (или) публикацию в РК от Международной федерации бухгалтеров».</a:t>
            </a:r>
          </a:p>
          <a:p>
            <a:pPr marL="0" indent="252000" algn="just">
              <a:lnSpc>
                <a:spcPct val="100000"/>
              </a:lnSpc>
              <a:spcBef>
                <a:spcPts val="0"/>
              </a:spcBef>
              <a:buNone/>
            </a:pPr>
            <a:r>
              <a:rPr lang="ru-RU" dirty="0">
                <a:latin typeface="Times New Roman" panose="02020603050405020304" pitchFamily="18" charset="0"/>
                <a:cs typeface="Times New Roman" panose="02020603050405020304" pitchFamily="18" charset="0"/>
              </a:rPr>
              <a:t> ЗРК «О бухгалтерском учете и финансовой отчетности» п.2 ст.16.</a:t>
            </a:r>
          </a:p>
          <a:p>
            <a:pPr marL="0" indent="252000" algn="just">
              <a:lnSpc>
                <a:spcPct val="100000"/>
              </a:lnSpc>
              <a:spcBef>
                <a:spcPts val="0"/>
              </a:spcBef>
              <a:buNone/>
            </a:pPr>
            <a:endParaRPr lang="ru-RU" dirty="0">
              <a:latin typeface="Times New Roman" panose="02020603050405020304" pitchFamily="18" charset="0"/>
              <a:cs typeface="Times New Roman" panose="02020603050405020304" pitchFamily="18" charset="0"/>
            </a:endParaRPr>
          </a:p>
          <a:p>
            <a:pPr marL="0" indent="252000" algn="just">
              <a:lnSpc>
                <a:spcPct val="100000"/>
              </a:lnSpc>
              <a:spcBef>
                <a:spcPts val="0"/>
              </a:spcBef>
              <a:buNone/>
            </a:pPr>
            <a:endParaRPr lang="ru-RU" dirty="0">
              <a:latin typeface="Times New Roman" panose="02020603050405020304" pitchFamily="18" charset="0"/>
              <a:cs typeface="Times New Roman" panose="02020603050405020304" pitchFamily="18" charset="0"/>
            </a:endParaRPr>
          </a:p>
          <a:p>
            <a:pPr marL="0" indent="252000">
              <a:lnSpc>
                <a:spcPct val="100000"/>
              </a:lnSpc>
              <a:spcBef>
                <a:spcPts val="0"/>
              </a:spcBef>
              <a:buNone/>
            </a:pPr>
            <a:endParaRPr lang="ru-RU" dirty="0">
              <a:latin typeface="Times New Roman" panose="02020603050405020304" pitchFamily="18" charset="0"/>
              <a:cs typeface="Times New Roman" panose="02020603050405020304" pitchFamily="18" charset="0"/>
            </a:endParaRPr>
          </a:p>
          <a:p>
            <a:pPr marL="0" indent="252000">
              <a:lnSpc>
                <a:spcPct val="100000"/>
              </a:lnSpc>
              <a:spcBef>
                <a:spcPts val="0"/>
              </a:spcBef>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008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6A3A2-5E54-EF0E-1E3D-9B14758E0C95}"/>
              </a:ext>
            </a:extLst>
          </p:cNvPr>
          <p:cNvSpPr>
            <a:spLocks noGrp="1"/>
          </p:cNvSpPr>
          <p:nvPr>
            <p:ph type="title"/>
          </p:nvPr>
        </p:nvSpPr>
        <p:spPr>
          <a:xfrm>
            <a:off x="152400" y="152400"/>
            <a:ext cx="11887199" cy="3602182"/>
          </a:xfrm>
        </p:spPr>
        <p:txBody>
          <a:bodyPr>
            <a:normAutofit fontScale="90000"/>
          </a:bodyPr>
          <a:lstStyle/>
          <a:p>
            <a:pPr indent="252000" algn="ctr">
              <a:lnSpc>
                <a:spcPct val="100000"/>
              </a:lnSpc>
            </a:pPr>
            <a:r>
              <a:rPr lang="ru-RU" sz="2400" b="1" dirty="0">
                <a:solidFill>
                  <a:srgbClr val="FF0000"/>
                </a:solidFill>
                <a:latin typeface="Times New Roman" panose="02020603050405020304" pitchFamily="18" charset="0"/>
                <a:cs typeface="Times New Roman" panose="02020603050405020304" pitchFamily="18" charset="0"/>
              </a:rPr>
              <a:t>Международный кодекс этики профессиональных бухгалтеров (включая Международные</a:t>
            </a:r>
            <a:br>
              <a:rPr lang="ru-RU" sz="2400" b="1" dirty="0">
                <a:solidFill>
                  <a:srgbClr val="FF0000"/>
                </a:solidFill>
                <a:latin typeface="Times New Roman" panose="02020603050405020304" pitchFamily="18" charset="0"/>
                <a:cs typeface="Times New Roman" panose="02020603050405020304" pitchFamily="18" charset="0"/>
              </a:rPr>
            </a:br>
            <a:r>
              <a:rPr lang="ru-RU" sz="2400" b="1" dirty="0">
                <a:solidFill>
                  <a:srgbClr val="FF0000"/>
                </a:solidFill>
                <a:latin typeface="Times New Roman" panose="02020603050405020304" pitchFamily="18" charset="0"/>
                <a:cs typeface="Times New Roman" panose="02020603050405020304" pitchFamily="18" charset="0"/>
              </a:rPr>
              <a:t>стандарты независимости)</a:t>
            </a:r>
            <a:br>
              <a:rPr lang="ru-RU" sz="2400" b="1" dirty="0">
                <a:solidFill>
                  <a:srgbClr val="FF0000"/>
                </a:solidFill>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Разработан </a:t>
            </a:r>
            <a:r>
              <a:rPr lang="en-US" sz="2000" b="1" dirty="0">
                <a:latin typeface="Times New Roman" panose="02020603050405020304" pitchFamily="18" charset="0"/>
                <a:cs typeface="Times New Roman" panose="02020603050405020304" pitchFamily="18" charset="0"/>
              </a:rPr>
              <a:t>IESBA </a:t>
            </a:r>
            <a:r>
              <a:rPr lang="ru-RU" sz="2000" b="1" dirty="0">
                <a:latin typeface="Times New Roman" panose="02020603050405020304" pitchFamily="18" charset="0"/>
                <a:cs typeface="Times New Roman" panose="02020603050405020304" pitchFamily="18" charset="0"/>
              </a:rPr>
              <a:t>(Комитет по международным стандартам этики для профессиональных бухгалтеров) </a:t>
            </a:r>
            <a:br>
              <a:rPr lang="ru-RU" sz="2000" b="1" dirty="0">
                <a:latin typeface="Times New Roman" panose="02020603050405020304" pitchFamily="18" charset="0"/>
                <a:cs typeface="Times New Roman" panose="02020603050405020304" pitchFamily="18" charset="0"/>
              </a:rPr>
            </a:br>
            <a:r>
              <a:rPr lang="ru-RU" sz="2000" b="1" dirty="0">
                <a:solidFill>
                  <a:srgbClr val="FF0000"/>
                </a:solidFill>
                <a:latin typeface="Times New Roman" panose="02020603050405020304" pitchFamily="18" charset="0"/>
                <a:cs typeface="Times New Roman" panose="02020603050405020304" pitchFamily="18" charset="0"/>
              </a:rPr>
              <a:t>ВСТУПИЛ в СИЛУ с 15 ИЮНЯ 2019 г.</a:t>
            </a:r>
            <a:br>
              <a:rPr lang="ru-RU" sz="2000" b="1" dirty="0">
                <a:solidFill>
                  <a:srgbClr val="FF0000"/>
                </a:solidFill>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Кодекс этики профессиональных бухгалтеров (далее – Кодекс этики) – </a:t>
            </a:r>
            <a:r>
              <a:rPr lang="ru-RU" sz="2400" b="1" dirty="0">
                <a:solidFill>
                  <a:srgbClr val="FF0000"/>
                </a:solidFill>
                <a:latin typeface="Times New Roman" panose="02020603050405020304" pitchFamily="18" charset="0"/>
                <a:cs typeface="Times New Roman" panose="02020603050405020304" pitchFamily="18" charset="0"/>
              </a:rPr>
              <a:t>свод этических правил поведения профессиональных бухгалтеров, бухгалтерских и профессиональных организаций при осуществлении ими профессиональной деятельности</a:t>
            </a:r>
            <a:r>
              <a:rPr lang="ru-RU" sz="2400" b="1" dirty="0">
                <a:latin typeface="Times New Roman" panose="02020603050405020304" pitchFamily="18" charset="0"/>
                <a:cs typeface="Times New Roman" panose="02020603050405020304" pitchFamily="18" charset="0"/>
              </a:rPr>
              <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(пп.8-1 ст.1 закона о бухгалтерском учете)</a:t>
            </a:r>
            <a:br>
              <a:rPr lang="ru-RU" sz="2400" b="1"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DFC9E88-6843-69A5-6169-1CB708143A0D}"/>
              </a:ext>
            </a:extLst>
          </p:cNvPr>
          <p:cNvSpPr>
            <a:spLocks noGrp="1"/>
          </p:cNvSpPr>
          <p:nvPr>
            <p:ph idx="1"/>
          </p:nvPr>
        </p:nvSpPr>
        <p:spPr>
          <a:xfrm>
            <a:off x="152400" y="3754582"/>
            <a:ext cx="11845636" cy="2951018"/>
          </a:xfrm>
        </p:spPr>
        <p:txBody>
          <a:bodyPr>
            <a:normAutofit/>
          </a:bodyPr>
          <a:lstStyle/>
          <a:p>
            <a:pPr marL="0" indent="0" algn="ctr">
              <a:lnSpc>
                <a:spcPct val="100000"/>
              </a:lnSpc>
              <a:spcBef>
                <a:spcPts val="0"/>
              </a:spcBef>
              <a:buNone/>
            </a:pPr>
            <a:r>
              <a:rPr lang="ru-RU" sz="2400" b="1" dirty="0">
                <a:latin typeface="Times New Roman" panose="02020603050405020304" pitchFamily="18" charset="0"/>
                <a:cs typeface="Times New Roman" panose="02020603050405020304" pitchFamily="18" charset="0"/>
              </a:rPr>
              <a:t>Введение в фундаментальные принципы</a:t>
            </a:r>
          </a:p>
          <a:p>
            <a:pPr marL="0" indent="25200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Отличительным признаком профессии бухгалтера является </a:t>
            </a:r>
            <a:r>
              <a:rPr lang="ru-RU" sz="2400" b="1" dirty="0">
                <a:latin typeface="Times New Roman" panose="02020603050405020304" pitchFamily="18" charset="0"/>
                <a:cs typeface="Times New Roman" panose="02020603050405020304" pitchFamily="18" charset="0"/>
              </a:rPr>
              <a:t>принятие ею ответственности за действия в интересах общества.</a:t>
            </a:r>
            <a:r>
              <a:rPr lang="ru-RU" sz="2400" dirty="0">
                <a:latin typeface="Times New Roman" panose="02020603050405020304" pitchFamily="18" charset="0"/>
                <a:cs typeface="Times New Roman" panose="02020603050405020304" pitchFamily="18" charset="0"/>
              </a:rPr>
              <a:t> Следовательно, ответственность профессионального бухгалтера заключается не только в удовлетворении потребностей индивидуального клиента или работодателя. При осуществлении деятельности в интересах общества профессиональный бухгалтер должен соблюдать этические требования данного Кодекса. </a:t>
            </a:r>
          </a:p>
        </p:txBody>
      </p:sp>
    </p:spTree>
    <p:extLst>
      <p:ext uri="{BB962C8B-B14F-4D97-AF65-F5344CB8AC3E}">
        <p14:creationId xmlns:p14="http://schemas.microsoft.com/office/powerpoint/2010/main" val="1392568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7EE053-7800-86BD-FBA1-00A3A96EBBD8}"/>
              </a:ext>
            </a:extLst>
          </p:cNvPr>
          <p:cNvSpPr>
            <a:spLocks noGrp="1"/>
          </p:cNvSpPr>
          <p:nvPr>
            <p:ph type="title"/>
          </p:nvPr>
        </p:nvSpPr>
        <p:spPr>
          <a:xfrm>
            <a:off x="838200" y="166256"/>
            <a:ext cx="10515600" cy="734290"/>
          </a:xfrm>
        </p:spPr>
        <p:txBody>
          <a:bodyPr>
            <a:normAutofit/>
          </a:bodyPr>
          <a:lstStyle/>
          <a:p>
            <a:pPr indent="252000" algn="ctr">
              <a:lnSpc>
                <a:spcPct val="100000"/>
              </a:lnSpc>
            </a:pPr>
            <a:r>
              <a:rPr lang="ru-RU" sz="2800" b="1" dirty="0">
                <a:latin typeface="Times New Roman" panose="02020603050405020304" pitchFamily="18" charset="0"/>
                <a:cs typeface="Times New Roman" panose="02020603050405020304" pitchFamily="18" charset="0"/>
              </a:rPr>
              <a:t>СТРУКТУРА КОДЕКСА ЭТИКИ</a:t>
            </a:r>
          </a:p>
        </p:txBody>
      </p:sp>
      <p:sp>
        <p:nvSpPr>
          <p:cNvPr id="3" name="Content Placeholder 2">
            <a:extLst>
              <a:ext uri="{FF2B5EF4-FFF2-40B4-BE49-F238E27FC236}">
                <a16:creationId xmlns:a16="http://schemas.microsoft.com/office/drawing/2014/main" xmlns="" id="{A78613A8-7AF7-30BE-D6FC-9E2A54F5305B}"/>
              </a:ext>
            </a:extLst>
          </p:cNvPr>
          <p:cNvSpPr>
            <a:spLocks noGrp="1"/>
          </p:cNvSpPr>
          <p:nvPr>
            <p:ph idx="1"/>
          </p:nvPr>
        </p:nvSpPr>
        <p:spPr>
          <a:xfrm>
            <a:off x="110836" y="900546"/>
            <a:ext cx="11984182" cy="5791198"/>
          </a:xfrm>
        </p:spPr>
        <p:txBody>
          <a:bodyPr>
            <a:normAutofit/>
          </a:bodyPr>
          <a:lstStyle/>
          <a:p>
            <a:pPr marL="0" indent="252000" algn="just">
              <a:lnSpc>
                <a:spcPct val="100000"/>
              </a:lnSpc>
              <a:spcBef>
                <a:spcPts val="0"/>
              </a:spcBef>
              <a:buNone/>
            </a:pPr>
            <a:r>
              <a:rPr lang="ru-RU" sz="2400" b="1" dirty="0">
                <a:latin typeface="Times New Roman" panose="02020603050405020304" pitchFamily="18" charset="0"/>
                <a:cs typeface="Times New Roman" panose="02020603050405020304" pitchFamily="18" charset="0"/>
              </a:rPr>
              <a:t>Кодекс состоит из четырех частей. </a:t>
            </a:r>
          </a:p>
          <a:p>
            <a:pPr marL="0" indent="252000" algn="just">
              <a:lnSpc>
                <a:spcPct val="100000"/>
              </a:lnSpc>
              <a:spcBef>
                <a:spcPts val="0"/>
              </a:spcBef>
              <a:buNone/>
            </a:pPr>
            <a:r>
              <a:rPr lang="ru-RU" sz="2400" b="1" dirty="0">
                <a:latin typeface="Times New Roman" panose="02020603050405020304" pitchFamily="18" charset="0"/>
                <a:cs typeface="Times New Roman" panose="02020603050405020304" pitchFamily="18" charset="0"/>
              </a:rPr>
              <a:t>Часть 1</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«Соблюдение Кодекса, основных принципов и концептуальных основ» (все профессиональные бухгалтеры) (разделы 100 – 199</a:t>
            </a:r>
            <a:r>
              <a:rPr lang="ru-RU" sz="2400" dirty="0">
                <a:latin typeface="Times New Roman" panose="02020603050405020304" pitchFamily="18" charset="0"/>
                <a:cs typeface="Times New Roman" panose="02020603050405020304" pitchFamily="18" charset="0"/>
              </a:rPr>
              <a:t>). </a:t>
            </a:r>
          </a:p>
          <a:p>
            <a:pPr marL="0" indent="25200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Устанавливает </a:t>
            </a:r>
            <a:r>
              <a:rPr lang="ru-RU" sz="2400" b="1" dirty="0">
                <a:latin typeface="Times New Roman" panose="02020603050405020304" pitchFamily="18" charset="0"/>
                <a:cs typeface="Times New Roman" panose="02020603050405020304" pitchFamily="18" charset="0"/>
              </a:rPr>
              <a:t>фундаментальные принципы </a:t>
            </a:r>
            <a:r>
              <a:rPr lang="ru-RU" sz="2400" dirty="0">
                <a:latin typeface="Times New Roman" panose="02020603050405020304" pitchFamily="18" charset="0"/>
                <a:cs typeface="Times New Roman" panose="02020603050405020304" pitchFamily="18" charset="0"/>
              </a:rPr>
              <a:t>профессиональной этики </a:t>
            </a:r>
            <a:r>
              <a:rPr lang="ru-RU" sz="2400" b="1" dirty="0">
                <a:solidFill>
                  <a:srgbClr val="FF0000"/>
                </a:solidFill>
                <a:latin typeface="Times New Roman" panose="02020603050405020304" pitchFamily="18" charset="0"/>
                <a:cs typeface="Times New Roman" panose="02020603050405020304" pitchFamily="18" charset="0"/>
              </a:rPr>
              <a:t>для профессиональных бухгалтеров </a:t>
            </a:r>
            <a:r>
              <a:rPr lang="ru-RU" sz="2400" dirty="0">
                <a:latin typeface="Times New Roman" panose="02020603050405020304" pitchFamily="18" charset="0"/>
                <a:cs typeface="Times New Roman" panose="02020603050405020304" pitchFamily="18" charset="0"/>
              </a:rPr>
              <a:t>и </a:t>
            </a:r>
            <a:r>
              <a:rPr lang="ru-RU" sz="2400" b="1" dirty="0">
                <a:latin typeface="Times New Roman" panose="02020603050405020304" pitchFamily="18" charset="0"/>
                <a:cs typeface="Times New Roman" panose="02020603050405020304" pitchFamily="18" charset="0"/>
              </a:rPr>
              <a:t>концептуальную основу применения этих принципов</a:t>
            </a:r>
            <a:r>
              <a:rPr lang="ru-RU" sz="2400" dirty="0">
                <a:latin typeface="Times New Roman" panose="02020603050405020304" pitchFamily="18" charset="0"/>
                <a:cs typeface="Times New Roman" panose="02020603050405020304" pitchFamily="18" charset="0"/>
              </a:rPr>
              <a:t>. Концептуальная основа представляет </a:t>
            </a:r>
            <a:r>
              <a:rPr lang="ru-RU" sz="2400" b="1" dirty="0">
                <a:latin typeface="Times New Roman" panose="02020603050405020304" pitchFamily="18" charset="0"/>
                <a:cs typeface="Times New Roman" panose="02020603050405020304" pitchFamily="18" charset="0"/>
              </a:rPr>
              <a:t>руководство по фундаментальным этическим принципам</a:t>
            </a:r>
            <a:r>
              <a:rPr lang="ru-RU" sz="2400" dirty="0">
                <a:latin typeface="Times New Roman" panose="02020603050405020304" pitchFamily="18" charset="0"/>
                <a:cs typeface="Times New Roman" panose="02020603050405020304" pitchFamily="18" charset="0"/>
              </a:rPr>
              <a:t>. Профессиональные бухгалтера должны применять эту концептуальную основу для выявления угроз соответствию фундаментальным принципам, для оценки их значительности  и, если эти угрозы отличаются, от угроз, четко определенных как незначительные, применять меры предосторожности для их устранения или их снижения до приемлемо низкого уровня, при котором соответствие фундаментальным принципам не будет подвергаться риску. </a:t>
            </a:r>
          </a:p>
        </p:txBody>
      </p:sp>
    </p:spTree>
    <p:extLst>
      <p:ext uri="{BB962C8B-B14F-4D97-AF65-F5344CB8AC3E}">
        <p14:creationId xmlns:p14="http://schemas.microsoft.com/office/powerpoint/2010/main" val="2124502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676102-8CFD-4016-B221-073B673B5879}"/>
              </a:ext>
            </a:extLst>
          </p:cNvPr>
          <p:cNvSpPr>
            <a:spLocks noGrp="1"/>
          </p:cNvSpPr>
          <p:nvPr>
            <p:ph type="title"/>
          </p:nvPr>
        </p:nvSpPr>
        <p:spPr>
          <a:xfrm>
            <a:off x="249381" y="365124"/>
            <a:ext cx="11665527" cy="4317711"/>
          </a:xfrm>
        </p:spPr>
        <p:txBody>
          <a:bodyPr>
            <a:normAutofit/>
          </a:bodyPr>
          <a:lstStyle/>
          <a:p>
            <a:pPr indent="252000" algn="just">
              <a:lnSpc>
                <a:spcPct val="100000"/>
              </a:lnSpc>
            </a:pPr>
            <a:r>
              <a:rPr lang="ru-RU" sz="2400" b="1" dirty="0">
                <a:latin typeface="Times New Roman" panose="02020603050405020304" pitchFamily="18" charset="0"/>
                <a:cs typeface="Times New Roman" panose="02020603050405020304" pitchFamily="18" charset="0"/>
              </a:rPr>
              <a:t>Часть 2</a:t>
            </a:r>
            <a:r>
              <a:rPr lang="en-US" sz="2400" b="1"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«Публично практикующие профессиональные бухгалтеры»  (разделы 200-299)</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Часть 3 «Профессиональные бухгалтеры в бизнесе» (разделы 300-399)</a:t>
            </a:r>
            <a:br>
              <a:rPr lang="ru-RU" sz="2400" b="1"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Части 2 и 3 показывают, как концептуальная основа должна применяться в определенных ситуациях. В них содержатся примеры мер предосторожности, которые могут быть полезными при рассмотрении угроз соответствия фундаментальным принципам, а также примеры ситуаций, в которых невозможно применить меры предосторожности, и, следовательно, нужно избегать отношения или действия, создающих угрозы.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2CE998B2-D6FE-17F2-23D6-D5E0170AAF85}"/>
              </a:ext>
            </a:extLst>
          </p:cNvPr>
          <p:cNvSpPr>
            <a:spLocks noGrp="1"/>
          </p:cNvSpPr>
          <p:nvPr>
            <p:ph idx="1"/>
          </p:nvPr>
        </p:nvSpPr>
        <p:spPr>
          <a:xfrm>
            <a:off x="249381" y="5001491"/>
            <a:ext cx="11693238" cy="1634835"/>
          </a:xfrm>
        </p:spPr>
        <p:txBody>
          <a:bodyPr>
            <a:normAutofit/>
          </a:bodyPr>
          <a:lstStyle/>
          <a:p>
            <a:pPr marL="0" indent="0">
              <a:lnSpc>
                <a:spcPct val="100000"/>
              </a:lnSpc>
              <a:spcBef>
                <a:spcPts val="0"/>
              </a:spcBef>
              <a:buNone/>
            </a:pPr>
            <a:r>
              <a:rPr lang="ru-RU" sz="2400" b="1" dirty="0">
                <a:solidFill>
                  <a:srgbClr val="0070C0"/>
                </a:solidFill>
                <a:latin typeface="Times New Roman" panose="02020603050405020304" pitchFamily="18" charset="0"/>
                <a:cs typeface="Times New Roman" panose="02020603050405020304" pitchFamily="18" charset="0"/>
              </a:rPr>
              <a:t>Часть 4А и 4В «Международные стандарты независимости (4А – аудиторские задания и проверки, 4В – другие задания) (разделы 400 – 1000)</a:t>
            </a:r>
          </a:p>
          <a:p>
            <a:pPr marL="0" indent="0">
              <a:lnSpc>
                <a:spcPct val="100000"/>
              </a:lnSpc>
              <a:spcBef>
                <a:spcPts val="0"/>
              </a:spcBef>
              <a:buNone/>
            </a:pPr>
            <a:endParaRPr lang="ru-RU" sz="24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ru-RU" sz="2400" b="1" dirty="0">
                <a:latin typeface="Times New Roman" panose="02020603050405020304" pitchFamily="18" charset="0"/>
                <a:cs typeface="Times New Roman" panose="02020603050405020304" pitchFamily="18" charset="0"/>
              </a:rPr>
              <a:t>Глоссарий</a:t>
            </a:r>
          </a:p>
        </p:txBody>
      </p:sp>
    </p:spTree>
    <p:extLst>
      <p:ext uri="{BB962C8B-B14F-4D97-AF65-F5344CB8AC3E}">
        <p14:creationId xmlns:p14="http://schemas.microsoft.com/office/powerpoint/2010/main" val="1110797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42CC5F-2005-CFD0-E43D-E97D548E6FC9}"/>
              </a:ext>
            </a:extLst>
          </p:cNvPr>
          <p:cNvSpPr>
            <a:spLocks noGrp="1"/>
          </p:cNvSpPr>
          <p:nvPr>
            <p:ph type="title"/>
          </p:nvPr>
        </p:nvSpPr>
        <p:spPr>
          <a:xfrm>
            <a:off x="180109" y="138545"/>
            <a:ext cx="11817927" cy="2729345"/>
          </a:xfrm>
        </p:spPr>
        <p:txBody>
          <a:bodyPr>
            <a:normAutofit fontScale="90000"/>
          </a:bodyPr>
          <a:lstStyle/>
          <a:p>
            <a:pPr indent="252000" algn="just">
              <a:lnSpc>
                <a:spcPct val="100000"/>
              </a:lnSpc>
            </a:pP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Часть 2 применяется в отношении </a:t>
            </a:r>
            <a:r>
              <a:rPr lang="ru-RU" sz="2700" b="1" dirty="0">
                <a:latin typeface="Times New Roman" panose="02020603050405020304" pitchFamily="18" charset="0"/>
                <a:cs typeface="Times New Roman" panose="02020603050405020304" pitchFamily="18" charset="0"/>
              </a:rPr>
              <a:t>публично практикующих профессиональных бухгалтеров</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Это </a:t>
            </a:r>
            <a:r>
              <a:rPr lang="ru-RU" sz="2700" b="1" dirty="0">
                <a:solidFill>
                  <a:srgbClr val="FF0000"/>
                </a:solidFill>
                <a:latin typeface="Times New Roman" panose="02020603050405020304" pitchFamily="18" charset="0"/>
                <a:cs typeface="Times New Roman" panose="02020603050405020304" pitchFamily="18" charset="0"/>
              </a:rPr>
              <a:t>профессиональный бухгалтер вне зависимости от функциональной классификации (например, аудит, налогообложение или консультирование), работающий в фирме, предоставляющей профессиональные услуги. Этот термин также используется для обозначения фирмы публично практикующих профессиональных бухгалтеров.</a:t>
            </a:r>
            <a:br>
              <a:rPr lang="ru-RU" sz="2700" b="1" dirty="0">
                <a:solidFill>
                  <a:srgbClr val="FF0000"/>
                </a:solidFill>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0F6A7FAF-0B71-E759-25EC-3E443DCF125D}"/>
              </a:ext>
            </a:extLst>
          </p:cNvPr>
          <p:cNvSpPr>
            <a:spLocks noGrp="1"/>
          </p:cNvSpPr>
          <p:nvPr>
            <p:ph idx="1"/>
          </p:nvPr>
        </p:nvSpPr>
        <p:spPr>
          <a:xfrm>
            <a:off x="180109" y="3200400"/>
            <a:ext cx="11817927" cy="3394363"/>
          </a:xfrm>
        </p:spPr>
        <p:txBody>
          <a:bodyPr>
            <a:normAutofit/>
          </a:bodyPr>
          <a:lstStyle/>
          <a:p>
            <a:pPr marL="0" indent="0">
              <a:lnSpc>
                <a:spcPct val="100000"/>
              </a:lnSpc>
              <a:spcBef>
                <a:spcPts val="0"/>
              </a:spcBef>
              <a:buNone/>
            </a:pPr>
            <a:r>
              <a:rPr lang="ru-RU" sz="2400" dirty="0">
                <a:latin typeface="Times New Roman" panose="02020603050405020304" pitchFamily="18" charset="0"/>
                <a:cs typeface="Times New Roman" panose="02020603050405020304" pitchFamily="18" charset="0"/>
              </a:rPr>
              <a:t>Часть 3 применяется в отношении </a:t>
            </a:r>
            <a:r>
              <a:rPr lang="ru-RU" sz="2400" b="1" dirty="0">
                <a:latin typeface="Times New Roman" panose="02020603050405020304" pitchFamily="18" charset="0"/>
                <a:cs typeface="Times New Roman" panose="02020603050405020304" pitchFamily="18" charset="0"/>
              </a:rPr>
              <a:t>профессиональных бухгалтеров, практикующих в бизнесе.</a:t>
            </a:r>
          </a:p>
          <a:p>
            <a:pPr marL="0" indent="0" algn="just">
              <a:lnSpc>
                <a:spcPct val="100000"/>
              </a:lnSpc>
              <a:spcBef>
                <a:spcPts val="0"/>
              </a:spcBef>
              <a:buNone/>
            </a:pPr>
            <a:r>
              <a:rPr lang="ru-RU" sz="2400" b="1" dirty="0">
                <a:solidFill>
                  <a:srgbClr val="FF0000"/>
                </a:solidFill>
                <a:latin typeface="Times New Roman" panose="02020603050405020304" pitchFamily="18" charset="0"/>
                <a:cs typeface="Times New Roman" panose="02020603050405020304" pitchFamily="18" charset="0"/>
              </a:rPr>
              <a:t>Это профессиональный бухгалтер, нанятый или действующий как исполнительное или не исполнительное лицо в области торговли, промышленности, сферы услуг, государственном секторе, образовательном секторе, некоммерческом секторе, регулирующих органах или профессиональных органах, или профессиональный бухгалтер, подписавший договор с этими субъектами. </a:t>
            </a:r>
          </a:p>
          <a:p>
            <a:pPr marL="0" indent="252000">
              <a:lnSpc>
                <a:spcPct val="100000"/>
              </a:lnSpc>
              <a:spcBef>
                <a:spcPts val="0"/>
              </a:spcBef>
            </a:pPr>
            <a:endParaRPr lang="ru-RU" sz="2000" dirty="0">
              <a:latin typeface="Times New Roman" panose="02020603050405020304" pitchFamily="18" charset="0"/>
              <a:cs typeface="Times New Roman" panose="02020603050405020304" pitchFamily="18" charset="0"/>
            </a:endParaRPr>
          </a:p>
          <a:p>
            <a:pPr marL="0" indent="252000">
              <a:lnSpc>
                <a:spcPct val="100000"/>
              </a:lnSpc>
              <a:spcBef>
                <a:spcPts val="0"/>
              </a:spcBef>
            </a:pPr>
            <a:endParaRPr lang="ru-RU" sz="2000" dirty="0">
              <a:latin typeface="Times New Roman" panose="02020603050405020304" pitchFamily="18" charset="0"/>
              <a:cs typeface="Times New Roman" panose="02020603050405020304" pitchFamily="18" charset="0"/>
            </a:endParaRPr>
          </a:p>
          <a:p>
            <a:pPr marL="0" indent="252000">
              <a:lnSpc>
                <a:spcPct val="100000"/>
              </a:lnSpc>
              <a:spcBef>
                <a:spcPts val="0"/>
              </a:spcBef>
            </a:pPr>
            <a:endParaRPr lang="ru-RU" sz="2000" dirty="0">
              <a:latin typeface="Times New Roman" panose="02020603050405020304" pitchFamily="18" charset="0"/>
              <a:cs typeface="Times New Roman" panose="02020603050405020304" pitchFamily="18" charset="0"/>
            </a:endParaRPr>
          </a:p>
          <a:p>
            <a:pPr marL="0" indent="252000">
              <a:lnSpc>
                <a:spcPct val="100000"/>
              </a:lnSpc>
              <a:spcBef>
                <a:spcPts val="0"/>
              </a:spcBef>
            </a:pPr>
            <a:endParaRPr lang="ru-RU" sz="2000" dirty="0">
              <a:latin typeface="Times New Roman" panose="02020603050405020304" pitchFamily="18" charset="0"/>
              <a:cs typeface="Times New Roman" panose="02020603050405020304" pitchFamily="18" charset="0"/>
            </a:endParaRPr>
          </a:p>
          <a:p>
            <a:pPr marL="0" indent="252000">
              <a:lnSpc>
                <a:spcPct val="100000"/>
              </a:lnSpc>
              <a:spcBef>
                <a:spcPts val="0"/>
              </a:spcBef>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9073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9|0.9|1|1.1|1.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2432</TotalTime>
  <Words>2832</Words>
  <Application>Microsoft Office PowerPoint</Application>
  <PresentationFormat>Произвольный</PresentationFormat>
  <Paragraphs>169</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Office Theme</vt:lpstr>
      <vt:lpstr>Презентация PowerPoint</vt:lpstr>
      <vt:lpstr>Э́тика (греч. — этос, нрав, обычай) — философская дисциплина, предметами исследования которой являются нравственность и мораль. Первоначально смыслом слова этос было совместное жилище и правила, порождённые совместным проживанием, нормы, сплачивающие общество, способствующие преодолению индивидуализма и агрессивности.     По мере развития общества к этому смыслу добавляется изучение совести, добра и зла, сочувствия, дружбы, смысла жизни, самопожертвования и так далее. Выработанные этикой понятия — милосердие, справедливость, дружба, солидарность и другие, направляют моральное развитие социальных институтов и отношений.</vt:lpstr>
      <vt:lpstr>«золотое правило этики»  «не делай другим того, чего не желаешь себе» </vt:lpstr>
      <vt:lpstr> «Человек должен быть порядочным, это осуществимо в любых условиях при любой власти. Порядочность не предполагает героичности, она предполагает неучастие в подлости».  Фазиль Искандер </vt:lpstr>
      <vt:lpstr>Итак, при наличии добродетели, как мыслительной, так и нравственной, мыслительная возникает и возрастает преимущественно благодаря обучению и именно поэтому нуждается в долгом упражнении, а нравственная (ethike) рождается привычкой (ex ethoys), откуда и получила название. Аристотель, «Никомахова этика» </vt:lpstr>
      <vt:lpstr>Международный кодекс этики профессиональных бухгалтеров (включая Международные стандарты независимости) Разработан IESBA (Комитет по международным стандартам этики для профессиональных бухгалтеров)  ВСТУПИЛ в СИЛУ с 15 ИЮНЯ 2019 г. Кодекс этики профессиональных бухгалтеров (далее – Кодекс этики) – свод этических правил поведения профессиональных бухгалтеров, бухгалтерских и профессиональных организаций при осуществлении ими профессиональной деятельности (пп.8-1 ст.1 закона о бухгалтерском учете) </vt:lpstr>
      <vt:lpstr>СТРУКТУРА КОДЕКСА ЭТИКИ</vt:lpstr>
      <vt:lpstr>Часть 2 «Публично практикующие профессиональные бухгалтеры»  (разделы 200-299) Часть 3 «Профессиональные бухгалтеры в бизнесе» (разделы 300-399) Части 2 и 3 показывают, как концептуальная основа должна применяться в определенных ситуациях. В них содержатся примеры мер предосторожности, которые могут быть полезными при рассмотрении угроз соответствия фундаментальным принципам, а также примеры ситуаций, в которых невозможно применить меры предосторожности, и, следовательно, нужно избегать отношения или действия, создающих угрозы.  </vt:lpstr>
      <vt:lpstr>   Часть 2 применяется в отношении публично практикующих профессиональных бухгалтеров Это профессиональный бухгалтер вне зависимости от функциональной классификации (например, аудит, налогообложение или консультирование), работающий в фирме, предоставляющей профессиональные услуги. Этот термин также используется для обозначения фирмы публично практикующих профессиональных бухгалтеров.   </vt:lpstr>
      <vt:lpstr>ФУНДАМЕНТАЛЬНЫЕ ПРИНЦИПЫ ЭТИКИ</vt:lpstr>
      <vt:lpstr>ПОРЯДОЧНОСТЬ (ЧЕСТНОСТЬ)</vt:lpstr>
      <vt:lpstr>ОБЪЕКТИВНОСТЬ</vt:lpstr>
      <vt:lpstr>ПРОФЕССИОНАЛЬНАЯ КОМПЕТЕНТНОСТЬ и ДОЛЖНАЯ ТЩАТЕЛЬНОСТЬ (или контроль качества своей работы)</vt:lpstr>
      <vt:lpstr>КОНФИДЕНЦИАЛЬНОСТЬ (то, что тайно; то, что делается или говорится секретно)</vt:lpstr>
      <vt:lpstr>ПРОФЕССИОНАЛЬНЫЙ БУХГАЛТЕР ДОЛЖЕН:</vt:lpstr>
      <vt:lpstr> В тоже время есть обстоятельства, когда профессиональный бухгалтер обязан раскрыть конфиденциальную информацию: -раскрытие информации требуется по закону; - раскрытие информации разрешено законом или санкционировано клиентом или работодателем; (например, предоставить документы в суд или сообщить государственному органу о выявленных нарушениях закона) - существует профессиональная обязанность или право раскрыть информацию, если это не запрещено законом. Например, чтобы ответить на запрос или расследование уполномоченного органа  </vt:lpstr>
      <vt:lpstr>Что такое ПРОФЕССИОНАЛЬНОЕ СУЖДЕНИЕ?  Бухгалтеру важно получать и понимать все изветные факты и обстоятельства для применения концептуального подхода. Это и есть профессиональное суждение. Оно формируется путем следующих вопросов, которые ПБ ставит себе: </vt:lpstr>
      <vt:lpstr>ПРОФЕССИОНАЛЬНОЕ ПОВЕДЕНИЕ</vt:lpstr>
      <vt:lpstr>КОНЦЕПТУАЛЬНАЯ ОСНОВА КОДЕКСА (или АЛГОРИТМ, МЕХАНИЗМ действий профессионального бухгалтера)</vt:lpstr>
      <vt:lpstr>УГРОЗЫ и МЕРЫ ПРЕДОСТОРОЖНОСТИ</vt:lpstr>
      <vt:lpstr>ОЦЕНКА УГРОЗ: когда ПБ выявляет угрозу соблюдению фундаментальных принципов, он должен оценить, находится ли такая угроза на приемлемом или неприемлемом уровне.</vt:lpstr>
      <vt:lpstr>МЕРЫ ПРЕДОСТРОЖНОСТИ,  которые могут УСТРАНИТЬ ИЛИ СНИЗИТЬ ТАКИЕ УГРОЗЫ ДО ПРИЕМЛЕМОГО УРОВНЯ</vt:lpstr>
      <vt:lpstr>(Если ПБ определил, что выявленные угрозы не находятся на приемлемом уровне, он должен их устранить)  СПОСОБЫ УСТРАНЕНИЯ УГРОЗ</vt:lpstr>
      <vt:lpstr>ПРИМЕР</vt:lpstr>
      <vt:lpstr>Выявление этических проблем/угроз, с которыми Xамитова может столкнуться в этой ситуации. Сюда входят угрозы следующим основополагающим принципам: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Э́тика (греч. — этос, нрав, обычай) — философская дисциплина, предметами исследования которой являются нравственность и мораль. Первоначально смыслом слова этос было совместное жилище и правила, порождённые совместным проживанием, нормы, сплачивающие общество, способствующие преодолению индивидуализма и агрессивности.     По мере развития общества к этому смыслу добавляется изучение совести, добра и зла, сочувствия, дружбы, смысла жизни, самопожертвования и так далее. Выработанные этикой понятия — милосердие, справедливость, дружба, солидарность и другие, направляют моральное развитие социальных институтов и отношений.</dc:title>
  <dc:creator>Alibek Kairbekov</dc:creator>
  <cp:lastModifiedBy>Bakhtiyar</cp:lastModifiedBy>
  <cp:revision>13</cp:revision>
  <dcterms:created xsi:type="dcterms:W3CDTF">2022-06-18T03:31:56Z</dcterms:created>
  <dcterms:modified xsi:type="dcterms:W3CDTF">2022-08-23T04:36:45Z</dcterms:modified>
</cp:coreProperties>
</file>